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330" r:id="rId3"/>
    <p:sldId id="332" r:id="rId4"/>
    <p:sldId id="331" r:id="rId5"/>
    <p:sldId id="333" r:id="rId6"/>
    <p:sldId id="335" r:id="rId7"/>
    <p:sldId id="323" r:id="rId8"/>
    <p:sldId id="327" r:id="rId9"/>
    <p:sldId id="336" r:id="rId10"/>
    <p:sldId id="329" r:id="rId11"/>
    <p:sldId id="334" r:id="rId12"/>
    <p:sldId id="328" r:id="rId13"/>
    <p:sldId id="318" r:id="rId14"/>
    <p:sldId id="325" r:id="rId15"/>
    <p:sldId id="321" r:id="rId16"/>
    <p:sldId id="326" r:id="rId17"/>
    <p:sldId id="296" r:id="rId18"/>
    <p:sldId id="319" r:id="rId19"/>
    <p:sldId id="320"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terings, Anet" initials="WA" lastIdx="1" clrIdx="0">
    <p:extLst>
      <p:ext uri="{19B8F6BF-5375-455C-9EA6-DF929625EA0E}">
        <p15:presenceInfo xmlns:p15="http://schemas.microsoft.com/office/powerpoint/2012/main" userId="S-1-5-21-3438617050-3028267329-265787292-31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70218" autoAdjust="0"/>
  </p:normalViewPr>
  <p:slideViewPr>
    <p:cSldViewPr snapToGrid="0">
      <p:cViewPr varScale="1">
        <p:scale>
          <a:sx n="76" d="100"/>
          <a:sy n="76" d="100"/>
        </p:scale>
        <p:origin x="126" y="78"/>
      </p:cViewPr>
      <p:guideLst/>
    </p:cSldViewPr>
  </p:slideViewPr>
  <p:notesTextViewPr>
    <p:cViewPr>
      <p:scale>
        <a:sx n="1" d="1"/>
        <a:sy n="1" d="1"/>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F06106-3732-4EF8-9D8F-4190726BD2F0}" type="datetimeFigureOut">
              <a:rPr lang="nl-NL" smtClean="0"/>
              <a:t>28-2-2018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F9DCDD-5875-43DE-9B48-6DC850F25ADE}" type="slidenum">
              <a:rPr lang="nl-NL" smtClean="0"/>
              <a:t>‹nr.›</a:t>
            </a:fld>
            <a:endParaRPr lang="nl-NL"/>
          </a:p>
        </p:txBody>
      </p:sp>
    </p:spTree>
    <p:extLst>
      <p:ext uri="{BB962C8B-B14F-4D97-AF65-F5344CB8AC3E}">
        <p14:creationId xmlns:p14="http://schemas.microsoft.com/office/powerpoint/2010/main" val="3961050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aseline="0" dirty="0"/>
              <a:t>Foto: Rijksoverheid Mediatheek</a:t>
            </a:r>
          </a:p>
          <a:p>
            <a:endParaRPr lang="nl-NL" baseline="0" dirty="0"/>
          </a:p>
          <a:p>
            <a:r>
              <a:rPr lang="nl-NL" baseline="0" dirty="0"/>
              <a:t>Auteursrecht:  Ivo </a:t>
            </a:r>
            <a:r>
              <a:rPr lang="nl-NL" baseline="0" dirty="0" err="1"/>
              <a:t>Vrancken</a:t>
            </a:r>
            <a:r>
              <a:rPr lang="nl-NL" baseline="0" dirty="0"/>
              <a:t> | Beeldmaker / vrij te gebruiken </a:t>
            </a:r>
          </a:p>
          <a:p>
            <a:endParaRPr lang="nl-NL" baseline="0" dirty="0"/>
          </a:p>
          <a:p>
            <a:r>
              <a:rPr lang="nl-NL" baseline="0" dirty="0"/>
              <a:t>Beeld: Gemeente Nijverdal Combiplan</a:t>
            </a:r>
          </a:p>
          <a:p>
            <a:endParaRPr lang="nl-NL" baseline="0" dirty="0"/>
          </a:p>
          <a:p>
            <a:r>
              <a:rPr lang="nl-NL" baseline="0" dirty="0"/>
              <a:t> </a:t>
            </a:r>
            <a:r>
              <a:rPr lang="nl-NL" baseline="0" dirty="0" err="1"/>
              <a:t>Infographics</a:t>
            </a:r>
            <a:r>
              <a:rPr lang="nl-NL" baseline="0" dirty="0"/>
              <a:t> </a:t>
            </a:r>
            <a:r>
              <a:rPr lang="nl-NL" baseline="0" dirty="0" err="1"/>
              <a:t>Ienm</a:t>
            </a:r>
            <a:r>
              <a:rPr lang="nl-NL" baseline="0" dirty="0"/>
              <a:t>: http://www.magazine-on-the-spot.nl/omgevingswet/6---de-omgevingswet-in-beeld.html</a:t>
            </a:r>
          </a:p>
          <a:p>
            <a:endParaRPr lang="nl-NL" baseline="0" dirty="0"/>
          </a:p>
          <a:p>
            <a:endParaRPr lang="nl-NL"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01649-886C-4324-AD4C-E61C88D477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9688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a:p>
            <a:endParaRPr lang="nl-NL" dirty="0"/>
          </a:p>
          <a:p>
            <a:r>
              <a:rPr lang="nl-NL" dirty="0"/>
              <a:t>Essay Ries</a:t>
            </a:r>
          </a:p>
          <a:p>
            <a:endParaRPr lang="nl-NL" dirty="0"/>
          </a:p>
          <a:p>
            <a:r>
              <a:rPr lang="nl-NL" sz="1200" b="1" kern="1200" dirty="0">
                <a:solidFill>
                  <a:schemeClr val="tx1"/>
                </a:solidFill>
                <a:effectLst/>
                <a:latin typeface="+mn-lt"/>
                <a:ea typeface="+mn-ea"/>
                <a:cs typeface="+mn-cs"/>
              </a:rPr>
              <a:t>Kennisagenda</a:t>
            </a:r>
          </a:p>
          <a:p>
            <a:r>
              <a:rPr lang="nl-NL" sz="1200" kern="1200" dirty="0">
                <a:solidFill>
                  <a:schemeClr val="tx1"/>
                </a:solidFill>
                <a:effectLst/>
                <a:latin typeface="+mn-lt"/>
                <a:ea typeface="+mn-ea"/>
                <a:cs typeface="+mn-cs"/>
              </a:rPr>
              <a:t>Bij een nieuw omgevingsbeleid hoort ook een kennisagenda, die mede zou moeten worden gedragen door kennisinstituten als het Planbureau voor de Leefomgeving. De uiteindelijke kennisagenda zal tot stand moeten komen in een dialoog tussen kennisinstellingen, beleidsmakers en maatschappelijke groepen. Deze verkenning geeft alvast aanleiding tot de volgende kennisthema’s.</a:t>
            </a:r>
          </a:p>
          <a:p>
            <a:r>
              <a:rPr lang="nl-NL" sz="1200" kern="1200" dirty="0">
                <a:solidFill>
                  <a:schemeClr val="tx1"/>
                </a:solidFill>
                <a:effectLst/>
                <a:latin typeface="+mn-lt"/>
                <a:ea typeface="+mn-ea"/>
                <a:cs typeface="+mn-cs"/>
              </a:rPr>
              <a:t> </a:t>
            </a:r>
          </a:p>
          <a:p>
            <a:r>
              <a:rPr lang="nl-NL" sz="1200" i="1" kern="1200" dirty="0">
                <a:solidFill>
                  <a:schemeClr val="tx1"/>
                </a:solidFill>
                <a:effectLst/>
                <a:latin typeface="+mn-lt"/>
                <a:ea typeface="+mn-ea"/>
                <a:cs typeface="+mn-cs"/>
              </a:rPr>
              <a:t>Omgevingsbeleid als maatschappelijke opgave.</a:t>
            </a:r>
            <a:r>
              <a:rPr lang="nl-NL" sz="1200" kern="1200" dirty="0">
                <a:solidFill>
                  <a:schemeClr val="tx1"/>
                </a:solidFill>
                <a:effectLst/>
                <a:latin typeface="+mn-lt"/>
                <a:ea typeface="+mn-ea"/>
                <a:cs typeface="+mn-cs"/>
              </a:rPr>
              <a:t> Voor het maatschappelijk draagvlak van het beleid is aandacht voor de leefwereld essentieel en urgent, naast de al aanwezige aandacht voor systemen en transities. Die urgentie komt in deze verkenning aan de orde bij de dreigende scheidslijn tussen ‘universalisten’ en ‘particularisten’. Dan gaat het bijvoorbeeld om kennis over de sociale en culturele gevolgen van ruimtelijke ontwikkelingen, om het leefklimaat in krimpgebieden, om de waardering van cultuurhistorische elementen in de leefomgeving. En om een zoektocht naar thema’s die de leefwerelden van universalisten en particularisten met elkaar kunnen verbinden.</a:t>
            </a:r>
          </a:p>
          <a:p>
            <a:r>
              <a:rPr lang="nl-NL" sz="1200" kern="1200" dirty="0">
                <a:solidFill>
                  <a:schemeClr val="tx1"/>
                </a:solidFill>
                <a:effectLst/>
                <a:latin typeface="+mn-lt"/>
                <a:ea typeface="+mn-ea"/>
                <a:cs typeface="+mn-cs"/>
              </a:rPr>
              <a:t> </a:t>
            </a:r>
          </a:p>
          <a:p>
            <a:r>
              <a:rPr lang="nl-NL" sz="1200" i="1" kern="1200" dirty="0">
                <a:solidFill>
                  <a:schemeClr val="tx1"/>
                </a:solidFill>
                <a:effectLst/>
                <a:latin typeface="+mn-lt"/>
                <a:ea typeface="+mn-ea"/>
                <a:cs typeface="+mn-cs"/>
              </a:rPr>
              <a:t>De ruimtelijke gevolgen van duurzame ontwikkeling</a:t>
            </a:r>
            <a:r>
              <a:rPr lang="nl-NL" sz="1200" kern="1200" dirty="0">
                <a:solidFill>
                  <a:schemeClr val="tx1"/>
                </a:solidFill>
                <a:effectLst/>
                <a:latin typeface="+mn-lt"/>
                <a:ea typeface="+mn-ea"/>
                <a:cs typeface="+mn-cs"/>
              </a:rPr>
              <a:t>. Nederland is een dichtbevolkt land, en ruimte is hier schaars. We weten niet goed wat de ruimtelijke gevolgen zijn van de energietransitie, de circulaire economie, of de veranderingen in de landbouw. En ook niet in hoeverre die kunnen botsen met andere ruimtevragen, zoals voor verstedelijking en infrastructuur, of cultuurhistorische landschappen. De ruimtelijke bandbreedtes van deze ontwikkelingen zijn een verkenning waard. Daarbij kan ontwerpend onderzoek van nut zijn, bijvoorbeeld om niet alleen te koersen op de verdeling van schaarse ruimte, maar ook slimme combinaties van ruimtegebruik te zoeken.</a:t>
            </a:r>
          </a:p>
          <a:p>
            <a:r>
              <a:rPr lang="nl-NL" sz="1200" kern="1200" dirty="0">
                <a:solidFill>
                  <a:schemeClr val="tx1"/>
                </a:solidFill>
                <a:effectLst/>
                <a:latin typeface="+mn-lt"/>
                <a:ea typeface="+mn-ea"/>
                <a:cs typeface="+mn-cs"/>
              </a:rPr>
              <a:t> </a:t>
            </a:r>
          </a:p>
          <a:p>
            <a:r>
              <a:rPr lang="nl-NL" sz="1200" i="1" kern="1200" dirty="0" err="1">
                <a:solidFill>
                  <a:schemeClr val="tx1"/>
                </a:solidFill>
                <a:effectLst/>
                <a:latin typeface="+mn-lt"/>
                <a:ea typeface="+mn-ea"/>
                <a:cs typeface="+mn-cs"/>
              </a:rPr>
              <a:t>Governance</a:t>
            </a:r>
            <a:r>
              <a:rPr lang="nl-NL" sz="1200" i="1" kern="1200" dirty="0">
                <a:solidFill>
                  <a:schemeClr val="tx1"/>
                </a:solidFill>
                <a:effectLst/>
                <a:latin typeface="+mn-lt"/>
                <a:ea typeface="+mn-ea"/>
                <a:cs typeface="+mn-cs"/>
              </a:rPr>
              <a:t> van het omgevingsbeleid</a:t>
            </a:r>
            <a:r>
              <a:rPr lang="nl-NL" sz="1200" kern="1200" dirty="0">
                <a:solidFill>
                  <a:schemeClr val="tx1"/>
                </a:solidFill>
                <a:effectLst/>
                <a:latin typeface="+mn-lt"/>
                <a:ea typeface="+mn-ea"/>
                <a:cs typeface="+mn-cs"/>
              </a:rPr>
              <a:t>. De knelpunten in de relatie tussen centrale en decentrale verantwoordelijkheden in het omgevingsbeleid vragen om aandacht, en in het bijzonder de rol van de regio’s. Kennis over regionale verschillen, over het economische en culturele ‘DNA’ van regio’s is van groot belang. Dat vraagt ook om een andere aanpak van kennisinstellingen, die meer kennis moeten ontlenen aan de regionale praktijk. En als in het toekomstige omgevingsbeleid plaats is voor </a:t>
            </a:r>
            <a:r>
              <a:rPr lang="nl-NL" sz="1200" i="1" kern="1200" dirty="0">
                <a:solidFill>
                  <a:schemeClr val="tx1"/>
                </a:solidFill>
                <a:effectLst/>
                <a:latin typeface="+mn-lt"/>
                <a:ea typeface="+mn-ea"/>
                <a:cs typeface="+mn-cs"/>
              </a:rPr>
              <a:t>regio deals</a:t>
            </a:r>
            <a:r>
              <a:rPr lang="nl-NL" sz="1200" kern="1200" dirty="0">
                <a:solidFill>
                  <a:schemeClr val="tx1"/>
                </a:solidFill>
                <a:effectLst/>
                <a:latin typeface="+mn-lt"/>
                <a:ea typeface="+mn-ea"/>
                <a:cs typeface="+mn-cs"/>
              </a:rPr>
              <a:t>, kan de kennis over de huidige </a:t>
            </a:r>
            <a:r>
              <a:rPr lang="nl-NL" sz="1200" i="1" kern="1200" dirty="0" err="1">
                <a:solidFill>
                  <a:schemeClr val="tx1"/>
                </a:solidFill>
                <a:effectLst/>
                <a:latin typeface="+mn-lt"/>
                <a:ea typeface="+mn-ea"/>
                <a:cs typeface="+mn-cs"/>
              </a:rPr>
              <a:t>city</a:t>
            </a:r>
            <a:r>
              <a:rPr lang="nl-NL" sz="1200" i="1" kern="1200" dirty="0">
                <a:solidFill>
                  <a:schemeClr val="tx1"/>
                </a:solidFill>
                <a:effectLst/>
                <a:latin typeface="+mn-lt"/>
                <a:ea typeface="+mn-ea"/>
                <a:cs typeface="+mn-cs"/>
              </a:rPr>
              <a:t> deals</a:t>
            </a:r>
            <a:r>
              <a:rPr lang="nl-NL" sz="1200" kern="1200" dirty="0">
                <a:solidFill>
                  <a:schemeClr val="tx1"/>
                </a:solidFill>
                <a:effectLst/>
                <a:latin typeface="+mn-lt"/>
                <a:ea typeface="+mn-ea"/>
                <a:cs typeface="+mn-cs"/>
              </a:rPr>
              <a:t> worden benut.</a:t>
            </a:r>
          </a:p>
          <a:p>
            <a:endParaRPr lang="nl-N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i="1" kern="1200" dirty="0">
                <a:solidFill>
                  <a:schemeClr val="tx1"/>
                </a:solidFill>
                <a:effectLst/>
                <a:latin typeface="+mn-lt"/>
                <a:ea typeface="+mn-ea"/>
                <a:cs typeface="+mn-cs"/>
              </a:rPr>
              <a:t>Omgevingsbeleid in de Nationale Omgevingsvisie. </a:t>
            </a:r>
            <a:r>
              <a:rPr lang="nl-NL" sz="1200" kern="1200" dirty="0">
                <a:solidFill>
                  <a:schemeClr val="tx1"/>
                </a:solidFill>
                <a:effectLst/>
                <a:latin typeface="+mn-lt"/>
                <a:ea typeface="+mn-ea"/>
                <a:cs typeface="+mn-cs"/>
              </a:rPr>
              <a:t>Het omgevingsbeleid is nieuw, en het beleid krijgt een ander wettelijk kader in de vorm van de Omgevingswet. Beleidsvernieuwing betekent niet dat de bestaande vormgeving en instrumentatie van beleid overboord kunnen worden gezet, en dat geldt ook voor de kennis over de effectiviteit van deze instrumenten. Dan gaat het om de ervaringen met intersectorale beleidsprogramma’s of grote regionale dan wel stedelijke projecten. En ook zijn de monitoring en evaluatie van de Nationale Omgevingsvisie en de Omgevingswet zelf aan de orde, om waar nodig bij te kunnen sturen.</a:t>
            </a:r>
          </a:p>
          <a:p>
            <a:endParaRPr lang="nl-NL" dirty="0"/>
          </a:p>
        </p:txBody>
      </p:sp>
      <p:sp>
        <p:nvSpPr>
          <p:cNvPr id="4" name="Tijdelijke aanduiding voor dianummer 3"/>
          <p:cNvSpPr>
            <a:spLocks noGrp="1"/>
          </p:cNvSpPr>
          <p:nvPr>
            <p:ph type="sldNum" sz="quarter" idx="10"/>
          </p:nvPr>
        </p:nvSpPr>
        <p:spPr/>
        <p:txBody>
          <a:bodyPr/>
          <a:lstStyle/>
          <a:p>
            <a:fld id="{FDF9DCDD-5875-43DE-9B48-6DC850F25ADE}" type="slidenum">
              <a:rPr lang="nl-NL" smtClean="0"/>
              <a:t>10</a:t>
            </a:fld>
            <a:endParaRPr lang="nl-NL"/>
          </a:p>
        </p:txBody>
      </p:sp>
    </p:spTree>
    <p:extLst>
      <p:ext uri="{BB962C8B-B14F-4D97-AF65-F5344CB8AC3E}">
        <p14:creationId xmlns:p14="http://schemas.microsoft.com/office/powerpoint/2010/main" val="2164577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b="1" dirty="0"/>
              <a:t>Aanleiding</a:t>
            </a:r>
          </a:p>
          <a:p>
            <a:endParaRPr lang="nl-NL" dirty="0"/>
          </a:p>
          <a:p>
            <a:r>
              <a:rPr lang="nl-NL" dirty="0"/>
              <a:t>http://www.omgevingswetloket.nl/aanleiding/</a:t>
            </a:r>
          </a:p>
          <a:p>
            <a:endParaRPr lang="nl-NL" dirty="0"/>
          </a:p>
          <a:p>
            <a:r>
              <a:rPr lang="nl-NL" dirty="0"/>
              <a:t>De Omgevingswet is volgens de regering nodig om twee redenen:</a:t>
            </a:r>
          </a:p>
          <a:p>
            <a:r>
              <a:rPr lang="nl-NL" dirty="0">
                <a:effectLst/>
              </a:rPr>
              <a:t>De huidige wetgeving sluit niet meer goed aan op huidige en toekomstige ontwikkelingen. Zo richten de huidige wettelijke regels zich nog onvoldoende op duurzame ontwikkeling en houden ze onvoldoende rekening met regionale verschillen en de behoefte aan maatwerk in concrete projecten.</a:t>
            </a:r>
          </a:p>
          <a:p>
            <a:r>
              <a:rPr lang="nl-NL" dirty="0">
                <a:effectLst/>
              </a:rPr>
              <a:t>De uitvoeringspraktijk worstelt bij projecten met veel verschillende wetten met elk hun eigen procedures, planvormen en regels. Het huidige omgevingsrecht is te versnipperd en niet inzichtelijk genoeg. Dat het omgevingsrecht is verbrokkeld en verdeeld over tientallen wetten, leidt tot afstemmings- en coördinatieproblemen en verminderde kenbaarheid en bruikbaarheid voor alle gebruikers. Initiatiefnemers van activiteiten in de fysieke leefomgeving hebben vaak te maken met meerdere wetten en meerdere bevoegde gezagsinstanties, die een initiatief niet in samenhang beoordelen. Ook komt integraal beleid niet of moeizaam tot stand. Bovendien ligt de balans te veel bij zekerheid en te weinig bij een dynamiek van groei dankzij duurzame ontwikkeling.</a:t>
            </a:r>
          </a:p>
          <a:p>
            <a:endParaRPr lang="nl-NL" dirty="0"/>
          </a:p>
          <a:p>
            <a:endParaRPr lang="nl-NL" dirty="0"/>
          </a:p>
          <a:p>
            <a:r>
              <a:rPr lang="nl-NL" b="1" dirty="0"/>
              <a:t>Doel</a:t>
            </a:r>
          </a:p>
          <a:p>
            <a:endParaRPr lang="nl-NL" dirty="0"/>
          </a:p>
          <a:p>
            <a:r>
              <a:rPr lang="nl-NL" dirty="0"/>
              <a:t>http://www.omgevingswetloket.nl/doel/</a:t>
            </a:r>
          </a:p>
          <a:p>
            <a:endParaRPr lang="nl-NL" dirty="0"/>
          </a:p>
          <a:p>
            <a:r>
              <a:rPr lang="nl-NL" dirty="0"/>
              <a:t>De Omgevingswet wil een fundament bieden voor bundeling van het omgevingsrecht. De Omgevingswet integreert daartoe de gebiedsgerichte onderdelen van de huidige wetten in één wet met één samenhangend stelsel van planning, besluitvorming en procedures. Met de stelselherziening streeft de regering vier verbeterdoelen na:</a:t>
            </a:r>
          </a:p>
          <a:p>
            <a:pPr marL="171450" indent="-171450">
              <a:buFont typeface="Arial" panose="020B0604020202020204" pitchFamily="34" charset="0"/>
              <a:buChar char="•"/>
            </a:pPr>
            <a:r>
              <a:rPr lang="nl-NL" dirty="0">
                <a:effectLst/>
              </a:rPr>
              <a:t>het vergroten van de inzichtelijkheid, de voorspelbaarheid en het gebruiksgemak van het omgevingsrecht, met name door het bijeen- brengen van verschillende wetten in één wet;</a:t>
            </a:r>
          </a:p>
          <a:p>
            <a:pPr marL="171450" indent="-171450">
              <a:buFont typeface="Arial" panose="020B0604020202020204" pitchFamily="34" charset="0"/>
              <a:buChar char="•"/>
            </a:pPr>
            <a:r>
              <a:rPr lang="nl-NL" dirty="0">
                <a:effectLst/>
              </a:rPr>
              <a:t>het bewerkstelligen van een samenhangende benadering van de leefomgeving in beleid, besluitvorming en regelgeving, met name door geïntegreerde instrumenten te bieden zoals de omgevingsvisie, de omgevingsvergunning en het projectbesluit;</a:t>
            </a:r>
          </a:p>
          <a:p>
            <a:pPr marL="171450" indent="-171450">
              <a:buFont typeface="Arial" panose="020B0604020202020204" pitchFamily="34" charset="0"/>
              <a:buChar char="•"/>
            </a:pPr>
            <a:r>
              <a:rPr lang="nl-NL" dirty="0">
                <a:effectLst/>
              </a:rPr>
              <a:t>het vergroten van de bestuurlijke afwegingsruimte door een actieve en flexibele aanpak mogelijk te maken voor het bereiken van doelen voor de leefomgeving, onder meer door meer flexibele kaders en een experimenteerbepaling;</a:t>
            </a:r>
          </a:p>
          <a:p>
            <a:pPr marL="171450" indent="-171450">
              <a:buFont typeface="Arial" panose="020B0604020202020204" pitchFamily="34" charset="0"/>
              <a:buChar char="•"/>
            </a:pPr>
            <a:r>
              <a:rPr lang="nl-NL" dirty="0">
                <a:effectLst/>
              </a:rPr>
              <a:t>het versnellen en verbeteren van besluitvorming over projecten in de leefomgeving, bijvoorbeeld door stroomlijnen van procedures en bredere verankering van de participatieve benadering met getrechterde besluitvorming (de ‘sneller en beter’-aanpak).</a:t>
            </a:r>
          </a:p>
          <a:p>
            <a:r>
              <a:rPr lang="nl-NL" dirty="0">
                <a:effectLst/>
              </a:rPr>
              <a:t>Daarnaast beoogt de wet een betere aansluiting op Europese wet- en regelgeving.</a:t>
            </a:r>
          </a:p>
          <a:p>
            <a:endParaRPr lang="nl-NL" dirty="0"/>
          </a:p>
          <a:p>
            <a:endParaRPr lang="nl-NL" dirty="0"/>
          </a:p>
          <a:p>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FDF9DCDD-5875-43DE-9B48-6DC850F25ADE}" type="slidenum">
              <a:rPr lang="nl-NL" smtClean="0"/>
              <a:t>11</a:t>
            </a:fld>
            <a:endParaRPr lang="nl-NL"/>
          </a:p>
        </p:txBody>
      </p:sp>
    </p:spTree>
    <p:extLst>
      <p:ext uri="{BB962C8B-B14F-4D97-AF65-F5344CB8AC3E}">
        <p14:creationId xmlns:p14="http://schemas.microsoft.com/office/powerpoint/2010/main" val="4048644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 ‘De opgaven voor de Nationale Omgevingsvisie’</a:t>
            </a:r>
          </a:p>
          <a:p>
            <a:endParaRPr lang="nl-NL" dirty="0"/>
          </a:p>
          <a:p>
            <a:r>
              <a:rPr lang="nl-NL" dirty="0"/>
              <a:t>https://www.rijksoverheid.nl/binaries/rijksoverheid/documenten/beleidsnota-s/2017/02/17/de-opgaven-voor-de-nationale-omgevingsvisie/IenM+Nationale+Omgevingsagenda.pdf</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FDF9DCDD-5875-43DE-9B48-6DC850F25ADE}" type="slidenum">
              <a:rPr lang="nl-NL" smtClean="0"/>
              <a:t>12</a:t>
            </a:fld>
            <a:endParaRPr lang="nl-NL"/>
          </a:p>
        </p:txBody>
      </p:sp>
    </p:spTree>
    <p:extLst>
      <p:ext uri="{BB962C8B-B14F-4D97-AF65-F5344CB8AC3E}">
        <p14:creationId xmlns:p14="http://schemas.microsoft.com/office/powerpoint/2010/main" val="3920023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Toename ruimtelijke verschillen</a:t>
            </a:r>
          </a:p>
          <a:p>
            <a:endParaRPr lang="nl-NL" baseline="0" dirty="0"/>
          </a:p>
          <a:p>
            <a:endParaRPr lang="nl-NL" baseline="0" dirty="0"/>
          </a:p>
          <a:p>
            <a:r>
              <a:rPr lang="nl-NL" dirty="0"/>
              <a:t>Essay</a:t>
            </a:r>
            <a:r>
              <a:rPr lang="nl-NL" baseline="0" dirty="0"/>
              <a:t> Ries:</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De wereld verandert in hoog tempo, Nederland en het overheidsbeleid veranderen mee. De globalisering had enkele decennia wereldwijd de wind in de rug, nu is er een sterke tegenbeweging. Die gaat niet voorbij aan Nederland, dat daarnaast wordt geconfronteerd met toenemende ruimtelijke verschillen. In het overheidsbeleid is de focus verschoven van de Rijksoverheid naar steeds meer de Europese Unie, de decentrale overheden en de burgers. Nieuwe opgaven dienen zich aan, zoals klimaatverandering. Dat alles heeft gevolgen voor het omgevingsbeleid, dat ook een nieuw wettelijk kader krijgt, de Omgevingswet. Het zijn tijden om keuzes voor de toekomst te maken. Het omgevingsbeleid staat op een tweesprong: ‘business as </a:t>
            </a:r>
            <a:r>
              <a:rPr lang="nl-NL" sz="1200" kern="1200" dirty="0" err="1">
                <a:solidFill>
                  <a:schemeClr val="tx1"/>
                </a:solidFill>
                <a:effectLst/>
                <a:latin typeface="+mn-lt"/>
                <a:ea typeface="+mn-ea"/>
                <a:cs typeface="+mn-cs"/>
              </a:rPr>
              <a:t>usual</a:t>
            </a:r>
            <a:r>
              <a:rPr lang="nl-NL" sz="1200" kern="1200" dirty="0">
                <a:solidFill>
                  <a:schemeClr val="tx1"/>
                </a:solidFill>
                <a:effectLst/>
                <a:latin typeface="+mn-lt"/>
                <a:ea typeface="+mn-ea"/>
                <a:cs typeface="+mn-cs"/>
              </a:rPr>
              <a:t>’ of ruimte maken voor nieuwe thema’s en strategieën, kiezen voor een technocratische of een maatschappelijke oriëntatie?</a:t>
            </a:r>
          </a:p>
          <a:p>
            <a:endParaRPr lang="nl-NL" dirty="0"/>
          </a:p>
          <a:p>
            <a:r>
              <a:rPr lang="nl-NL" sz="1200" kern="1200" dirty="0">
                <a:solidFill>
                  <a:schemeClr val="tx1"/>
                </a:solidFill>
                <a:effectLst/>
                <a:latin typeface="+mn-lt"/>
                <a:ea typeface="+mn-ea"/>
                <a:cs typeface="+mn-cs"/>
              </a:rPr>
              <a:t>Het omgevingsbeleid begint aan een nieuwe cyclus. Voorheen gescheiden beleidsterreinen – zoals de ruimtelijke ordening, het natuur- en milieubeleid, cultureel erfgoed, verstedelijking, infrastructuur en waterbeleid – worden samengevoegd. De geplande invoering van de Omgevingswet in 2020 of later en het opstellen van een Nationale Omgevingsvisie bieden daarmee veel kansen voor vernieuwing. Die dreigen nu ten dele te worden gemist; door een concentratie op de opgaven in de fysieke leefomgeving (klimaat, circulaire economie, infrastructuur, landbouw en landschap) lijkt te worden vergeten dat omgevingsbeleid in de eerste plaats ook een maatschappelijke opgave is. De maatschappelijke, politieke en bestuurlijke context is doorslaggevend voor het slagen van het beleid.</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Deze verkenning is een pleidooi om daar rekening mee te houden en maatschappelijke thema’s in het omgevingsbeleid mee te nemen, allereerst in de Omgevingsvisie. Het is een uitdaging om daar een echte nationale visie van te maken, en die visie niet te beperken tot het takenpakket van de Rijksoverheid alléén. Dat is geen pleidooi voor centralisering van het beleid. De ambitie zou moeten zijn om te zoeken naar de thema’s die de verschillende agenda’s verbinden. Die van de centrale en decentrale overheden, van burgers en bedrijven, over maatschappelijke scheidslijnen heen. Dat begint bij de maatschappelijke zoektocht naar gezaghebbende beleidsconcepten, die het toekomstig beleid kunnen dragen. Uiteindelijk gaat het om de vraag in welk Nederland we in de toekomst willen leven.</a:t>
            </a:r>
          </a:p>
          <a:p>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Agendering nieuwe maatschappelijke ontwikkelingen</a:t>
            </a:r>
          </a:p>
          <a:p>
            <a:r>
              <a:rPr lang="nl-NL" sz="1200" kern="1200" dirty="0">
                <a:solidFill>
                  <a:schemeClr val="tx1"/>
                </a:solidFill>
                <a:effectLst/>
                <a:latin typeface="+mn-lt"/>
                <a:ea typeface="+mn-ea"/>
                <a:cs typeface="+mn-cs"/>
              </a:rPr>
              <a:t>Waar globalisering en internationalisering in de afgelopen decennia vooral positief werden gewaardeerd, is dat nu anders. De ‘kosmopolitische’ oriëntatie van politiek en beleid staat onder druk, en een op de nationale en lokale gemeenschap gerichte agenda is in opkomst. Niet alleen in de Verenigde Staten (</a:t>
            </a:r>
            <a:r>
              <a:rPr lang="nl-NL" sz="1200" kern="1200" dirty="0" err="1">
                <a:solidFill>
                  <a:schemeClr val="tx1"/>
                </a:solidFill>
                <a:effectLst/>
                <a:latin typeface="+mn-lt"/>
                <a:ea typeface="+mn-ea"/>
                <a:cs typeface="+mn-cs"/>
              </a:rPr>
              <a:t>Trump</a:t>
            </a:r>
            <a:r>
              <a:rPr lang="nl-NL" sz="1200" kern="1200" dirty="0">
                <a:solidFill>
                  <a:schemeClr val="tx1"/>
                </a:solidFill>
                <a:effectLst/>
                <a:latin typeface="+mn-lt"/>
                <a:ea typeface="+mn-ea"/>
                <a:cs typeface="+mn-cs"/>
              </a:rPr>
              <a:t>) of het Verenigd Koninkrijk (</a:t>
            </a:r>
            <a:r>
              <a:rPr lang="nl-NL" sz="1200" kern="1200" dirty="0" err="1">
                <a:solidFill>
                  <a:schemeClr val="tx1"/>
                </a:solidFill>
                <a:effectLst/>
                <a:latin typeface="+mn-lt"/>
                <a:ea typeface="+mn-ea"/>
                <a:cs typeface="+mn-cs"/>
              </a:rPr>
              <a:t>Brexit</a:t>
            </a:r>
            <a:r>
              <a:rPr lang="nl-NL" sz="1200" kern="1200" dirty="0">
                <a:solidFill>
                  <a:schemeClr val="tx1"/>
                </a:solidFill>
                <a:effectLst/>
                <a:latin typeface="+mn-lt"/>
                <a:ea typeface="+mn-ea"/>
                <a:cs typeface="+mn-cs"/>
              </a:rPr>
              <a:t>), maar ook in continentaal Europa. Het maatschappelijk onbehagen neemt toe, vooral bij de achterblijvers bij de globalisering. Voor dit deel van de bevolking is het met de kosmopolitische agenda verbonden beleidssysteem te ver af komen te staan van hun leefwereld.</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Het risico van ‘gescheiden werelden’ neemt toe. Dit heeft gevolgen voor het omgevingsbeleid, omdat die gescheiden werelden ook geografisch zichtbaar worden. Dat pleit voor andere, aanvullende thema’s op de beleidsagenda. De erkenning van identiteit en gemeenschap tegenover globalisering, het besef van sociaal-ruimtelijke verschillen, en ook kwesties van migratie, integratie en segregatie. Het omgevingsbeleid zou dit als een opgave moeten zien, en daarmee het risico op ‘gescheiden werelden’ tegengaan. Het vraagt om aandacht voor het identiteitsvormende karakter van het cultuurlandschap en het stedelijk landschap. Dit is een collectieve opgave, met een gezamenlijke verantwoordelijkheid van publieke en private partijen. Daarnaast gaat het om ruimtelijke verschillen in Nederland en de ruimtelijke selectiviteit van beleid, die scheidslijnen en verschillen kunnen versterken of juist negeren.</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De verhouding tussen het economisch kerngebied van Nederland en de meer perifere gebieden is er niet bij gebaat als in ‘de periferie’ vooral het idee ontstaat dat ze de lasten van de groei en de duurzaamheid toegeschoven krijgt: van windmolenparken en het wegtrekken van jongeren tot asielzoekerscentra en in Groningen ook nog de bodemdaling door de aardgaswinning. Dat geldt ook op een lager schaalniveau: de lasten van de immigratie zijn niet gelijk over het stedelijk gebied verspreid. Identiteit, gemeenschap en ruimtelijke selectiviteit verdienen meer aandacht in het omgevingsbeleid, dat nu wordt gedomineerd door </a:t>
            </a:r>
            <a:r>
              <a:rPr lang="nl-NL" sz="1200" kern="1200" dirty="0" err="1">
                <a:solidFill>
                  <a:schemeClr val="tx1"/>
                </a:solidFill>
                <a:effectLst/>
                <a:latin typeface="+mn-lt"/>
                <a:ea typeface="+mn-ea"/>
                <a:cs typeface="+mn-cs"/>
              </a:rPr>
              <a:t>langetermijnopgaven</a:t>
            </a:r>
            <a:r>
              <a:rPr lang="nl-NL" sz="1200" kern="1200" dirty="0">
                <a:solidFill>
                  <a:schemeClr val="tx1"/>
                </a:solidFill>
                <a:effectLst/>
                <a:latin typeface="+mn-lt"/>
                <a:ea typeface="+mn-ea"/>
                <a:cs typeface="+mn-cs"/>
              </a:rPr>
              <a:t> op het gebied van de economie, het klimaat, de landbouw, infrastructuur en verstedelijking. Omgevingsbeleid gaat in toenemende mate over transities en systemen, en loopt het risico terecht te komen in een technocratisch universum dat alleen nog wordt begrepen door beleidsmakers en experts. Maar juist de relatie tussen omgevingsbeleid en de dagelijkse leefomgeving is essentieel.</a:t>
            </a:r>
          </a:p>
          <a:p>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A9A73E30-4B20-4FEF-BFC1-D4680F0DB5D7}" type="slidenum">
              <a:rPr lang="nl-NL" altLang="nl-NL" smtClean="0"/>
              <a:pPr/>
              <a:t>13</a:t>
            </a:fld>
            <a:endParaRPr lang="nl-NL" altLang="nl-NL"/>
          </a:p>
        </p:txBody>
      </p:sp>
    </p:spTree>
    <p:extLst>
      <p:ext uri="{BB962C8B-B14F-4D97-AF65-F5344CB8AC3E}">
        <p14:creationId xmlns:p14="http://schemas.microsoft.com/office/powerpoint/2010/main" val="744891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Essay Ries</a:t>
            </a:r>
          </a:p>
          <a:p>
            <a:endParaRPr lang="nl-NL" dirty="0"/>
          </a:p>
          <a:p>
            <a:r>
              <a:rPr lang="nl-NL" sz="1200" b="1" kern="1200" dirty="0">
                <a:solidFill>
                  <a:schemeClr val="tx1"/>
                </a:solidFill>
                <a:effectLst/>
                <a:latin typeface="+mn-lt"/>
                <a:ea typeface="+mn-ea"/>
                <a:cs typeface="+mn-cs"/>
              </a:rPr>
              <a:t>Duurzaamheid en ruimte</a:t>
            </a:r>
          </a:p>
          <a:p>
            <a:r>
              <a:rPr lang="nl-NL" sz="1200" kern="1200" dirty="0">
                <a:solidFill>
                  <a:schemeClr val="tx1"/>
                </a:solidFill>
                <a:effectLst/>
                <a:latin typeface="+mn-lt"/>
                <a:ea typeface="+mn-ea"/>
                <a:cs typeface="+mn-cs"/>
              </a:rPr>
              <a:t>Het verbindende einddoel ‘duurzaam ontwikkelen’ uit de Omgevingswet is nog te weinig operationeel om als dragend concept voor het omgevingsbeleid te kunnen dienen. ‘Verduurzaming’ heeft binnen verschillende beleidssectoren een andere betekenis. Verduurzaming in het kader van klimaatbeleid betekent bijvoorbeeld een verregaande vermindering van de uitstoot van broeikasgassen, en heeft een sterke relatie met de energietransitie maar valt daar niet mee samen, want binnen dat beleid wordt </a:t>
            </a:r>
            <a:r>
              <a:rPr lang="nl-NL" sz="1200" kern="1200" dirty="0" err="1">
                <a:solidFill>
                  <a:schemeClr val="tx1"/>
                </a:solidFill>
                <a:effectLst/>
                <a:latin typeface="+mn-lt"/>
                <a:ea typeface="+mn-ea"/>
                <a:cs typeface="+mn-cs"/>
              </a:rPr>
              <a:t>emissieloze</a:t>
            </a:r>
            <a:r>
              <a:rPr lang="nl-NL" sz="1200" kern="1200" dirty="0">
                <a:solidFill>
                  <a:schemeClr val="tx1"/>
                </a:solidFill>
                <a:effectLst/>
                <a:latin typeface="+mn-lt"/>
                <a:ea typeface="+mn-ea"/>
                <a:cs typeface="+mn-cs"/>
              </a:rPr>
              <a:t> kernenergie zelden als een duurzame oplossing gezien. De ‘circulaire economie’ is nog een abstract begrip, en het is daarom nog niet duidelijk hoe dit economisch systeem samenvalt met duurzaamheid. Bij het woon- en leefomgevingsbeleid stimuleert de ‘Ladder van duurzame verstedelijking’ dat er zoveel mogelijk binnen bestaand stedelijk gebied wordt gebouwd. Daar staat duurzaamheid gelijk aan het hergebruiken van stedelijk gebied en het beperken van de mobiliteit.</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Er moet, kortom, nog een forse slag worden gemaakt, wil ‘duurzame ontwikkeling’ een dragend concept voor het omgevingsbeleid kunnen worden. Wel is duidelijk dat duurzame ontwikkeling de breedte van het aloude ruimtelijk beleid verre overstijgt. Niet alleen het aantal beleidssectoren, maar ook het aantal betrokken actoren is veel groter dan voorheen. De strategische opgaven hebben grotendeels een niet-ruimtelijk karakter, maar hebben wel aanzienlijke ruimtelijke effecten. Ruimte blijft aanwezig in het omgevingsbeleid, maar deels in een andere rol dan voorheen: het faciliteren, inpassen en combineren van de opgaven.</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Een belangrijke vraag is in hoeverre die opgaven in het kader van duurzaam ontwikkelen leiden tot een nieuwe ruimtevraag, die in botsing kan komen met andere ruimtevragen, Want er zijn ook einddoelen van het omgevingsbeleid die niet zonder meer tot duurzaam ontwikkelen zijn te rekenen. Lang waren de economische en demografische ontwikkelingen de belangrijkste ruimtevragers, in de vorm van verstedelijking, infrastructuur en voedselvoorziening. Nu komt daar niet alleen de duurzame ontwikkeling bij, maar wellicht ook het behoud en versterken van de landschappelijke en cultuurhistorische identiteit. Hier ligt een belangrijke taak voor het omgevingsbeleid, niet alleen om te prioriteren in de verdeling van schaarse ruimte, maar ook om te zoeken naar creatieve combinaties van ruimtegebruik die elkaar kunnen versterken.</a:t>
            </a:r>
            <a:endParaRPr lang="nl-NL" dirty="0"/>
          </a:p>
        </p:txBody>
      </p:sp>
      <p:sp>
        <p:nvSpPr>
          <p:cNvPr id="4" name="Tijdelijke aanduiding voor dianummer 3"/>
          <p:cNvSpPr>
            <a:spLocks noGrp="1"/>
          </p:cNvSpPr>
          <p:nvPr>
            <p:ph type="sldNum" sz="quarter" idx="10"/>
          </p:nvPr>
        </p:nvSpPr>
        <p:spPr/>
        <p:txBody>
          <a:bodyPr/>
          <a:lstStyle/>
          <a:p>
            <a:fld id="{FDF9DCDD-5875-43DE-9B48-6DC850F25ADE}" type="slidenum">
              <a:rPr lang="nl-NL" smtClean="0"/>
              <a:t>14</a:t>
            </a:fld>
            <a:endParaRPr lang="nl-NL"/>
          </a:p>
        </p:txBody>
      </p:sp>
    </p:spTree>
    <p:extLst>
      <p:ext uri="{BB962C8B-B14F-4D97-AF65-F5344CB8AC3E}">
        <p14:creationId xmlns:p14="http://schemas.microsoft.com/office/powerpoint/2010/main" val="2356271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Systeemverantwoordelijkheid: https://magazines.rijksoverheid.nl/bzk/blikopbzk/2016/08/college</a:t>
            </a:r>
          </a:p>
          <a:p>
            <a:endParaRPr lang="nl-NL" dirty="0"/>
          </a:p>
          <a:p>
            <a:r>
              <a:rPr lang="nl-NL" b="1" dirty="0"/>
              <a:t>Uitleg bij tabel systeemverantwoordelijkheid</a:t>
            </a:r>
          </a:p>
          <a:p>
            <a:r>
              <a:rPr lang="nl-NL" dirty="0"/>
              <a:t>Perspectieven</a:t>
            </a:r>
          </a:p>
          <a:p>
            <a:r>
              <a:rPr lang="nl-NL" dirty="0"/>
              <a:t>Systeemverantwoordelijkheid gaat over het organiseren van een verhouding tussen deel en geheel, tussen bijvoorbeeld rijk en decentrale overheden, of het ministerie en onderwijsbesturen. Om de ‘ideale relatie’ tussen deel en geheel te bepalen kunnen verschillende perspectieven worden gebruikt. Onderstaand schema beschrijft de verschillende perspectieven om die relatie te ordenen: wie ordent vanuit een juridisch perspectief ziet en doet andere dingen dan wie ordent of kijkt vanuit een economisch perspectief. Daarom is het belangrijk om in te zien vanuit welk perspectief je over systeemverantwoordelijkheid praat.</a:t>
            </a:r>
          </a:p>
          <a:p>
            <a:endParaRPr lang="nl-NL" dirty="0"/>
          </a:p>
          <a:p>
            <a:r>
              <a:rPr lang="nl-NL" dirty="0"/>
              <a:t>http://www.ruimtexmilieu.nl/wiki/ontwikkelconcepten/lagenbenadering</a:t>
            </a:r>
          </a:p>
          <a:p>
            <a:r>
              <a:rPr lang="nl-NL" b="1" dirty="0"/>
              <a:t>Uitleg lagenbenadering:</a:t>
            </a:r>
          </a:p>
          <a:p>
            <a:r>
              <a:rPr lang="nl-NL" b="1" dirty="0" err="1">
                <a:effectLst/>
              </a:rPr>
              <a:t>Occupatielaag</a:t>
            </a:r>
            <a:r>
              <a:rPr lang="nl-NL" b="1" dirty="0">
                <a:effectLst/>
              </a:rPr>
              <a:t>:</a:t>
            </a:r>
            <a:r>
              <a:rPr lang="nl-NL" dirty="0">
                <a:effectLst/>
              </a:rPr>
              <a:t> Hoge veranderingssnelheid; veranderingen voltrekken zich veelal binnen één generatie (10 tot 40 jaar).</a:t>
            </a:r>
          </a:p>
          <a:p>
            <a:r>
              <a:rPr lang="nl-NL" b="1" dirty="0" err="1">
                <a:effectLst/>
              </a:rPr>
              <a:t>Netwerklaag</a:t>
            </a:r>
            <a:r>
              <a:rPr lang="nl-NL" b="1" dirty="0">
                <a:effectLst/>
              </a:rPr>
              <a:t>:</a:t>
            </a:r>
            <a:r>
              <a:rPr lang="nl-NL" dirty="0">
                <a:effectLst/>
              </a:rPr>
              <a:t> Hoge aanloopkosten en lange aanlooptijden; belangrijke veranderingen duren circa 20 tot 80 jaar.</a:t>
            </a:r>
          </a:p>
          <a:p>
            <a:r>
              <a:rPr lang="nl-NL" b="1" dirty="0" err="1">
                <a:effectLst/>
              </a:rPr>
              <a:t>Ondergrondlaag</a:t>
            </a:r>
            <a:r>
              <a:rPr lang="nl-NL" b="1" dirty="0">
                <a:effectLst/>
              </a:rPr>
              <a:t>:</a:t>
            </a:r>
            <a:r>
              <a:rPr lang="nl-NL" dirty="0">
                <a:effectLst/>
              </a:rPr>
              <a:t> Lange ontstaansgeschiedenis en kwetsbaar; belangrijke veranderingen vergen al gauw meer dan een eeuw. </a:t>
            </a:r>
          </a:p>
          <a:p>
            <a:endParaRPr lang="nl-NL" dirty="0">
              <a:effectLst/>
            </a:endParaRPr>
          </a:p>
          <a:p>
            <a:r>
              <a:rPr lang="nl-NL" dirty="0">
                <a:effectLst/>
              </a:rPr>
              <a:t>Essay Ries</a:t>
            </a:r>
          </a:p>
          <a:p>
            <a:r>
              <a:rPr lang="nl-NL" dirty="0"/>
              <a:t>‘Decentraal wat kan, centraal wat moet’ is een belangrijk uitgangspunt in het omgevingsbeleid, en ook in de Omgevingswet. Dat was bij de voorlopers van het huidige omgevingsbeleid al het geval, met de decentralisatie in het ruimtelijk en natuurbeleid als voorbeelden. Het debat over decentralisatie in het omgevingsbeleid wordt vaak gevoerd met de begrippen ‘systeemverantwoordelijkheid’ en ‘resultaatverantwoordelijkheid’. Bij decentralisatie van beleid gaat het vrijwel altijd om resultaatverantwoordelijkheid, ook in het omgevingsbeleid. Provincies werden verantwoordelijk voor de resultaten van het natuurbeleid, gemeenten voor die van het verstedelijkingsbeleid. Systeemverantwoordelijkheid is een lastiger begrip dan resultaatverantwoordelijkheid. Doorgaans wordt ‘systeem’ als het politiek-bestuurlijk systeem gezien. Maar in het omgevingsbeleid is het van belang ook rekening te houden met een ander systeem: dat van de fysieke leefomgeving. Dat wordt beschreven in de ‘lagenbenadering’, zoals die onder andere is te vinden is in de Nota Ruimte uit 2004. In deze benadering worden de ondergrond, de </a:t>
            </a:r>
            <a:r>
              <a:rPr lang="nl-NL" dirty="0" err="1"/>
              <a:t>netwerklaag</a:t>
            </a:r>
            <a:r>
              <a:rPr lang="nl-NL" dirty="0"/>
              <a:t> en de zogeheten </a:t>
            </a:r>
            <a:r>
              <a:rPr lang="nl-NL" dirty="0" err="1"/>
              <a:t>occupatielaag</a:t>
            </a:r>
            <a:r>
              <a:rPr lang="nl-NL" dirty="0"/>
              <a:t> onderscheiden, het gebruik van de ondergrond en (infrastructurele) netwerken in de vorm van wonen, werken, landbouw, recreatie, mobiliteit. Dat onderscheid biedt een aanvullend perspectief op de verantwoordelijkheidsverdeling in het omgevingsbeleid. Zo hebben ‘ondergrond’ en een deel van ‘netwerken’ een grote schaal en een lange tijdsdimensie en ligt een systeem- én resultaatverantwoordelijkheid van de Rijksoverheid voor de hand, terwijl dat bij de </a:t>
            </a:r>
            <a:r>
              <a:rPr lang="nl-NL" dirty="0" err="1"/>
              <a:t>occupatielaag</a:t>
            </a:r>
            <a:r>
              <a:rPr lang="nl-NL" dirty="0"/>
              <a:t> juist geldt voor de decentrale overheden.</a:t>
            </a:r>
          </a:p>
          <a:p>
            <a:endParaRPr lang="nl-NL" dirty="0"/>
          </a:p>
          <a:p>
            <a:r>
              <a:rPr lang="nl-NL" dirty="0"/>
              <a:t>De systeemverantwoordelijkheid heeft een eigen dynamiek. In het ruimtelijk beleid was er sprake van decentralisatie van de resultaatverantwoordelijkheid, terwijl de systeemverantwoordelijkheid juist centraliseerde (door bijvoorbeeld de Tracéwet en de NIMBY-wetgeving). Dat leidt tot fricties, omdat de decentrale overheden niet de bevoegdheden krijgen die bij hun beleidsverantwoordelijkheid past. Dat geldt ook voor de blijvende centralisatie van de belastingheffing. Een gecentraliseerd belastingstelsel past goed bij het omgevingsbeleid als ‘machine van ruimtelijke herverdeling’, maar veel minder bij een tijd waarin lokale en regionale ontwikkelingsopgaven hoog op de agenda staan en bovendien meer gevarieerd zijn. Dan zou een sterkere koppeling tussen lokale/regionale investeringen en inkomsten de decentrale beleidsverantwoordelijkheid kunnen ondersteunen, bijvoorbeeld door uitbreiding van het lokale belastingdomein. Daarnaast vraagt de regionale schaal om meer aandacht. Die is gestaag in belang toegenomen, onder andere vanwege de schaalvergroting van het zogeheten </a:t>
            </a:r>
            <a:r>
              <a:rPr lang="nl-NL" dirty="0" err="1"/>
              <a:t>daily</a:t>
            </a:r>
            <a:r>
              <a:rPr lang="nl-NL" dirty="0"/>
              <a:t> </a:t>
            </a:r>
            <a:r>
              <a:rPr lang="nl-NL" dirty="0" err="1"/>
              <a:t>urban</a:t>
            </a:r>
            <a:r>
              <a:rPr lang="nl-NL" dirty="0"/>
              <a:t> system. Om het bestuurlijke ‘regionale gat’ te dichten, lijkt niet zozeer bestuurlijke reorganisatie de best begaanbare weg, maar een flexibele en opgave-gerichte invulling van regionale </a:t>
            </a:r>
            <a:r>
              <a:rPr lang="nl-NL" dirty="0" err="1"/>
              <a:t>governance</a:t>
            </a:r>
            <a:r>
              <a:rPr lang="nl-NL" dirty="0"/>
              <a:t>. Naar analogie van de </a:t>
            </a:r>
            <a:r>
              <a:rPr lang="nl-NL" dirty="0" err="1"/>
              <a:t>city</a:t>
            </a:r>
            <a:r>
              <a:rPr lang="nl-NL" dirty="0"/>
              <a:t> deals zou moeten worden overwogen om ‘regio deals’ af te sluiten, afspraken tussen centrale en decentrale besturen en maatschappelijke organisaties met het doel de regionale beleidsruimte te vergroten.</a:t>
            </a:r>
          </a:p>
          <a:p>
            <a:endParaRPr lang="nl-NL" dirty="0"/>
          </a:p>
        </p:txBody>
      </p:sp>
      <p:sp>
        <p:nvSpPr>
          <p:cNvPr id="4" name="Tijdelijke aanduiding voor dianummer 3"/>
          <p:cNvSpPr>
            <a:spLocks noGrp="1"/>
          </p:cNvSpPr>
          <p:nvPr>
            <p:ph type="sldNum" sz="quarter" idx="10"/>
          </p:nvPr>
        </p:nvSpPr>
        <p:spPr/>
        <p:txBody>
          <a:bodyPr/>
          <a:lstStyle/>
          <a:p>
            <a:fld id="{FDF9DCDD-5875-43DE-9B48-6DC850F25ADE}" type="slidenum">
              <a:rPr lang="nl-NL" smtClean="0"/>
              <a:t>15</a:t>
            </a:fld>
            <a:endParaRPr lang="nl-NL"/>
          </a:p>
        </p:txBody>
      </p:sp>
    </p:spTree>
    <p:extLst>
      <p:ext uri="{BB962C8B-B14F-4D97-AF65-F5344CB8AC3E}">
        <p14:creationId xmlns:p14="http://schemas.microsoft.com/office/powerpoint/2010/main" val="2040270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Essay</a:t>
            </a:r>
            <a:r>
              <a:rPr lang="nl-NL" baseline="0" dirty="0"/>
              <a:t> Ries</a:t>
            </a:r>
          </a:p>
          <a:p>
            <a:endParaRPr lang="nl-NL" baseline="0" dirty="0"/>
          </a:p>
          <a:p>
            <a:r>
              <a:rPr lang="nl-NL" sz="1200" b="1" kern="1200" dirty="0">
                <a:solidFill>
                  <a:schemeClr val="tx1"/>
                </a:solidFill>
                <a:effectLst/>
                <a:latin typeface="+mn-lt"/>
                <a:ea typeface="+mn-ea"/>
                <a:cs typeface="+mn-cs"/>
              </a:rPr>
              <a:t>Omgevingsbeleid tussen overheid, markt en </a:t>
            </a:r>
            <a:r>
              <a:rPr lang="nl-NL" sz="1200" b="1" kern="1200" dirty="0" err="1">
                <a:solidFill>
                  <a:schemeClr val="tx1"/>
                </a:solidFill>
                <a:effectLst/>
                <a:latin typeface="+mn-lt"/>
                <a:ea typeface="+mn-ea"/>
                <a:cs typeface="+mn-cs"/>
              </a:rPr>
              <a:t>civil</a:t>
            </a:r>
            <a:r>
              <a:rPr lang="nl-NL" sz="1200" b="1" kern="1200" dirty="0">
                <a:solidFill>
                  <a:schemeClr val="tx1"/>
                </a:solidFill>
                <a:effectLst/>
                <a:latin typeface="+mn-lt"/>
                <a:ea typeface="+mn-ea"/>
                <a:cs typeface="+mn-cs"/>
              </a:rPr>
              <a:t> society</a:t>
            </a:r>
          </a:p>
          <a:p>
            <a:r>
              <a:rPr lang="nl-NL" sz="1200" kern="1200" dirty="0">
                <a:solidFill>
                  <a:schemeClr val="tx1"/>
                </a:solidFill>
                <a:effectLst/>
                <a:latin typeface="+mn-lt"/>
                <a:ea typeface="+mn-ea"/>
                <a:cs typeface="+mn-cs"/>
              </a:rPr>
              <a:t>Wat zou de rol van de overheid in het nieuwe omgevingsbeleid moeten zijn? Bij de vraag naar de legitimiteit van overheidsbeleid wordt vooral gekeken naar de verhouding tussen overheid en markt. De welvaartstheorie heeft in het antwoord op deze vraag een lange traditie en biedt heldere criteria, grotendeels gebaseerd op ‘</a:t>
            </a:r>
            <a:r>
              <a:rPr lang="nl-NL" sz="1200" kern="1200" dirty="0" err="1">
                <a:solidFill>
                  <a:schemeClr val="tx1"/>
                </a:solidFill>
                <a:effectLst/>
                <a:latin typeface="+mn-lt"/>
                <a:ea typeface="+mn-ea"/>
                <a:cs typeface="+mn-cs"/>
              </a:rPr>
              <a:t>marktfalen</a:t>
            </a:r>
            <a:r>
              <a:rPr lang="nl-NL" sz="1200" kern="1200" dirty="0">
                <a:solidFill>
                  <a:schemeClr val="tx1"/>
                </a:solidFill>
                <a:effectLst/>
                <a:latin typeface="+mn-lt"/>
                <a:ea typeface="+mn-ea"/>
                <a:cs typeface="+mn-cs"/>
              </a:rPr>
              <a:t>’. Die criteria werken nog steeds goed bij het toetsen van de legitimiteit van belangrijke onderdelen van het omgevingsbeleid. Zo zijn veel milieumaatregelen en onderdelen van het ruimtelijkeordeningsbeleid een reactie op negatieve externe effecten, bijvoorbeeld fijnstofnormen of bedrijventerreinen voor hinderlijke industrie. En ‘natuur’ is voor een belangrijk deel te beschouwen als een publiek goed, net als dijken. Over woningmarktbeleid is juist veel discussie: is daar het </a:t>
            </a:r>
            <a:r>
              <a:rPr lang="nl-NL" sz="1200" kern="1200" dirty="0" err="1">
                <a:solidFill>
                  <a:schemeClr val="tx1"/>
                </a:solidFill>
                <a:effectLst/>
                <a:latin typeface="+mn-lt"/>
                <a:ea typeface="+mn-ea"/>
                <a:cs typeface="+mn-cs"/>
              </a:rPr>
              <a:t>overheidsfalen</a:t>
            </a:r>
            <a:r>
              <a:rPr lang="nl-NL" sz="1200" kern="1200" dirty="0">
                <a:solidFill>
                  <a:schemeClr val="tx1"/>
                </a:solidFill>
                <a:effectLst/>
                <a:latin typeface="+mn-lt"/>
                <a:ea typeface="+mn-ea"/>
                <a:cs typeface="+mn-cs"/>
              </a:rPr>
              <a:t> niet groter geworden dan het </a:t>
            </a:r>
            <a:r>
              <a:rPr lang="nl-NL" sz="1200" kern="1200" dirty="0" err="1">
                <a:solidFill>
                  <a:schemeClr val="tx1"/>
                </a:solidFill>
                <a:effectLst/>
                <a:latin typeface="+mn-lt"/>
                <a:ea typeface="+mn-ea"/>
                <a:cs typeface="+mn-cs"/>
              </a:rPr>
              <a:t>marktfalen</a:t>
            </a:r>
            <a:r>
              <a:rPr lang="nl-NL" sz="1200" kern="1200" dirty="0">
                <a:solidFill>
                  <a:schemeClr val="tx1"/>
                </a:solidFill>
                <a:effectLst/>
                <a:latin typeface="+mn-lt"/>
                <a:ea typeface="+mn-ea"/>
                <a:cs typeface="+mn-cs"/>
              </a:rPr>
              <a:t>?</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Bij andere onderdelen van het omgevingsbeleid stuit de welvaartstheorie op haar grenzen, ondanks de pogingen tot verbreding van het welvaartsbegrip. Die grenzen hebben te maken met het feit dat de welvaartstheorie is gericht op de relatie tussen overheid en markt, waarmee een deel van de maatschappij buiten beeld blijft. Want er is nog een andere dimensie die aan belang lijkt te winnen voor de legitimatie van beleid: de verhouding tussen overheid en de zogeheten </a:t>
            </a:r>
            <a:r>
              <a:rPr lang="nl-NL" sz="1200" i="1" kern="1200" dirty="0" err="1">
                <a:solidFill>
                  <a:schemeClr val="tx1"/>
                </a:solidFill>
                <a:effectLst/>
                <a:latin typeface="+mn-lt"/>
                <a:ea typeface="+mn-ea"/>
                <a:cs typeface="+mn-cs"/>
              </a:rPr>
              <a:t>civil</a:t>
            </a:r>
            <a:r>
              <a:rPr lang="nl-NL" sz="1200" i="1" kern="1200" dirty="0">
                <a:solidFill>
                  <a:schemeClr val="tx1"/>
                </a:solidFill>
                <a:effectLst/>
                <a:latin typeface="+mn-lt"/>
                <a:ea typeface="+mn-ea"/>
                <a:cs typeface="+mn-cs"/>
              </a:rPr>
              <a:t> society</a:t>
            </a:r>
            <a:r>
              <a:rPr lang="nl-NL" sz="1200" kern="1200" dirty="0">
                <a:solidFill>
                  <a:schemeClr val="tx1"/>
                </a:solidFill>
                <a:effectLst/>
                <a:latin typeface="+mn-lt"/>
                <a:ea typeface="+mn-ea"/>
                <a:cs typeface="+mn-cs"/>
              </a:rPr>
              <a:t>. Die is beslissend geweest voor het Nederlandse politiek bestel, met als hoogtepunt de verzuiling. De ‘soevereiniteit in eigen kring’ van Abraham Kuyper legitimeerde de algemene borging van goed onderwijs door de overheid, maar gaf tegelijkertijd de grenzen aan: de overheid had zich niet te bemoeien met de inhoud van het onderwijs. Een legitimatie van beleid vanuit de gedachte dat niet de relatie tussen de overheid en de markt primair is, maar die tussen de overheid en de </a:t>
            </a:r>
            <a:r>
              <a:rPr lang="nl-NL" sz="1200" kern="1200" dirty="0" err="1">
                <a:solidFill>
                  <a:schemeClr val="tx1"/>
                </a:solidFill>
                <a:effectLst/>
                <a:latin typeface="+mn-lt"/>
                <a:ea typeface="+mn-ea"/>
                <a:cs typeface="+mn-cs"/>
              </a:rPr>
              <a:t>civil</a:t>
            </a:r>
            <a:r>
              <a:rPr lang="nl-NL" sz="1200" kern="1200" dirty="0">
                <a:solidFill>
                  <a:schemeClr val="tx1"/>
                </a:solidFill>
                <a:effectLst/>
                <a:latin typeface="+mn-lt"/>
                <a:ea typeface="+mn-ea"/>
                <a:cs typeface="+mn-cs"/>
              </a:rPr>
              <a:t> society. De verzuiling is geschiedenis, maar de </a:t>
            </a:r>
            <a:r>
              <a:rPr lang="nl-NL" sz="1200" kern="1200" dirty="0" err="1">
                <a:solidFill>
                  <a:schemeClr val="tx1"/>
                </a:solidFill>
                <a:effectLst/>
                <a:latin typeface="+mn-lt"/>
                <a:ea typeface="+mn-ea"/>
                <a:cs typeface="+mn-cs"/>
              </a:rPr>
              <a:t>civil</a:t>
            </a:r>
            <a:r>
              <a:rPr lang="nl-NL" sz="1200" kern="1200" dirty="0">
                <a:solidFill>
                  <a:schemeClr val="tx1"/>
                </a:solidFill>
                <a:effectLst/>
                <a:latin typeface="+mn-lt"/>
                <a:ea typeface="+mn-ea"/>
                <a:cs typeface="+mn-cs"/>
              </a:rPr>
              <a:t> society neemt nieuwe vormen aan, zoals die van de ‘energieke samenleving’. Het wordt voor het omgevingsbeleid van belang de koppeling met de </a:t>
            </a:r>
            <a:r>
              <a:rPr lang="nl-NL" sz="1200" kern="1200" dirty="0" err="1">
                <a:solidFill>
                  <a:schemeClr val="tx1"/>
                </a:solidFill>
                <a:effectLst/>
                <a:latin typeface="+mn-lt"/>
                <a:ea typeface="+mn-ea"/>
                <a:cs typeface="+mn-cs"/>
              </a:rPr>
              <a:t>civil</a:t>
            </a:r>
            <a:r>
              <a:rPr lang="nl-NL" sz="1200" kern="1200" dirty="0">
                <a:solidFill>
                  <a:schemeClr val="tx1"/>
                </a:solidFill>
                <a:effectLst/>
                <a:latin typeface="+mn-lt"/>
                <a:ea typeface="+mn-ea"/>
                <a:cs typeface="+mn-cs"/>
              </a:rPr>
              <a:t> society opnieuw te doordenken, zeker gezien de herleving van thema’s als ‘identiteit’ en ‘gemeenschap’. Voor de weging van de relatie tussen de overheid en de markt en die van de overheid en de </a:t>
            </a:r>
            <a:r>
              <a:rPr lang="nl-NL" sz="1200" kern="1200" dirty="0" err="1">
                <a:solidFill>
                  <a:schemeClr val="tx1"/>
                </a:solidFill>
                <a:effectLst/>
                <a:latin typeface="+mn-lt"/>
                <a:ea typeface="+mn-ea"/>
                <a:cs typeface="+mn-cs"/>
              </a:rPr>
              <a:t>civil</a:t>
            </a:r>
            <a:r>
              <a:rPr lang="nl-NL" sz="1200" kern="1200" dirty="0">
                <a:solidFill>
                  <a:schemeClr val="tx1"/>
                </a:solidFill>
                <a:effectLst/>
                <a:latin typeface="+mn-lt"/>
                <a:ea typeface="+mn-ea"/>
                <a:cs typeface="+mn-cs"/>
              </a:rPr>
              <a:t> society is het politiek debat de juiste plek.</a:t>
            </a:r>
            <a:endParaRPr lang="nl-NL" dirty="0"/>
          </a:p>
        </p:txBody>
      </p:sp>
      <p:sp>
        <p:nvSpPr>
          <p:cNvPr id="4" name="Tijdelijke aanduiding voor dianummer 3"/>
          <p:cNvSpPr>
            <a:spLocks noGrp="1"/>
          </p:cNvSpPr>
          <p:nvPr>
            <p:ph type="sldNum" sz="quarter" idx="10"/>
          </p:nvPr>
        </p:nvSpPr>
        <p:spPr/>
        <p:txBody>
          <a:bodyPr/>
          <a:lstStyle/>
          <a:p>
            <a:fld id="{FDF9DCDD-5875-43DE-9B48-6DC850F25ADE}" type="slidenum">
              <a:rPr lang="nl-NL" smtClean="0"/>
              <a:t>16</a:t>
            </a:fld>
            <a:endParaRPr lang="nl-NL"/>
          </a:p>
        </p:txBody>
      </p:sp>
    </p:spTree>
    <p:extLst>
      <p:ext uri="{BB962C8B-B14F-4D97-AF65-F5344CB8AC3E}">
        <p14:creationId xmlns:p14="http://schemas.microsoft.com/office/powerpoint/2010/main" val="4016202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Bron: 20161214 IenM Kenniskamer / verslag presentaties Pieter Boot en Jeanette Beck,</a:t>
            </a:r>
            <a:r>
              <a:rPr lang="nl-NL" baseline="0" dirty="0"/>
              <a:t>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Transitiemanagement/observatie van PBL (via kennisfunctie) op thema’s energietransitie en het Deltaprogramma. Via 3 thema’s: </a:t>
            </a:r>
          </a:p>
          <a:p>
            <a:pPr marL="171450"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Decentralisatie en de wisselwerking met het ruimtelijk domein</a:t>
            </a:r>
          </a:p>
          <a:p>
            <a:pPr marL="171450"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Lange termijn en </a:t>
            </a:r>
            <a:r>
              <a:rPr lang="nl-NL" sz="1200" b="0" i="0" u="none" strike="noStrike" kern="1200" baseline="0" dirty="0" err="1">
                <a:solidFill>
                  <a:schemeClr val="tx1"/>
                </a:solidFill>
                <a:latin typeface="+mn-lt"/>
                <a:ea typeface="+mn-ea"/>
                <a:cs typeface="+mn-cs"/>
              </a:rPr>
              <a:t>beleidsadaptiviteit</a:t>
            </a:r>
            <a:endParaRPr lang="nl-NL"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Overheid en maatschappelijke actoren </a:t>
            </a:r>
          </a:p>
          <a:p>
            <a:pPr marL="0" indent="0">
              <a:buFont typeface="Arial" panose="020B0604020202020204" pitchFamily="34" charset="0"/>
              <a:buNone/>
            </a:pPr>
            <a:endParaRPr lang="nl-NL" dirty="0"/>
          </a:p>
          <a:p>
            <a:pPr marL="0" indent="0">
              <a:buFont typeface="Arial" panose="020B0604020202020204" pitchFamily="34" charset="0"/>
              <a:buNone/>
            </a:pPr>
            <a:r>
              <a:rPr lang="nl-NL" dirty="0"/>
              <a:t>ENERGIEAKKOORD</a:t>
            </a:r>
          </a:p>
          <a:p>
            <a:pPr marL="0" indent="0">
              <a:buFont typeface="Arial" panose="020B0604020202020204" pitchFamily="34" charset="0"/>
              <a:buNone/>
            </a:pPr>
            <a:r>
              <a:rPr lang="nl-NL" dirty="0"/>
              <a:t>Kennis in het</a:t>
            </a:r>
            <a:r>
              <a:rPr lang="nl-NL" baseline="0" dirty="0"/>
              <a:t> Energieakkoord</a:t>
            </a:r>
            <a:endParaRPr lang="nl-NL" dirty="0"/>
          </a:p>
          <a:p>
            <a:r>
              <a:rPr lang="nl-NL" sz="1200" b="0" i="0" u="none" strike="noStrike" kern="1200" baseline="0" dirty="0">
                <a:solidFill>
                  <a:schemeClr val="tx1"/>
                </a:solidFill>
                <a:latin typeface="+mn-lt"/>
                <a:ea typeface="+mn-ea"/>
                <a:cs typeface="+mn-cs"/>
              </a:rPr>
              <a:t>Primaat ligt bij de 40 partijen. De overheid is één van die partijen, dat is op zich al een interessante </a:t>
            </a:r>
            <a:r>
              <a:rPr lang="nl-NL" sz="1200" b="0" i="0" u="none" strike="noStrike" kern="1200" baseline="0" dirty="0" err="1">
                <a:solidFill>
                  <a:schemeClr val="tx1"/>
                </a:solidFill>
                <a:latin typeface="+mn-lt"/>
                <a:ea typeface="+mn-ea"/>
                <a:cs typeface="+mn-cs"/>
              </a:rPr>
              <a:t>vernieuwing,want</a:t>
            </a:r>
            <a:r>
              <a:rPr lang="nl-NL" sz="1200" b="0" i="0" u="none" strike="noStrike" kern="1200" baseline="0" dirty="0">
                <a:solidFill>
                  <a:schemeClr val="tx1"/>
                </a:solidFill>
                <a:latin typeface="+mn-lt"/>
                <a:ea typeface="+mn-ea"/>
                <a:cs typeface="+mn-cs"/>
              </a:rPr>
              <a:t> in dit geval staat de overheid niet boven de partijen. De rol van kennis was al van belang bij het sluiten van Energieakkoord. Toen ging het over een </a:t>
            </a:r>
            <a:r>
              <a:rPr lang="nl-NL" sz="1200" b="0" i="1" u="none" strike="noStrike" kern="1200" baseline="0" dirty="0">
                <a:solidFill>
                  <a:schemeClr val="tx1"/>
                </a:solidFill>
                <a:latin typeface="+mn-lt"/>
                <a:ea typeface="+mn-ea"/>
                <a:cs typeface="+mn-cs"/>
              </a:rPr>
              <a:t>ex ante </a:t>
            </a:r>
            <a:r>
              <a:rPr lang="nl-NL" sz="1200" b="0" i="0" u="none" strike="noStrike" kern="1200" baseline="0" dirty="0">
                <a:solidFill>
                  <a:schemeClr val="tx1"/>
                </a:solidFill>
                <a:latin typeface="+mn-lt"/>
                <a:ea typeface="+mn-ea"/>
                <a:cs typeface="+mn-cs"/>
              </a:rPr>
              <a:t>evaluatie rond vragen als ‘’Wat kan je afspreken?”, “Welke acties zijn nodig om doelen te halen?”. De Nationale Energieverkenning (NEV) wordt gemaakt door ECN, PBL, CBS en RvO-NL samen en dat was een goede </a:t>
            </a:r>
            <a:r>
              <a:rPr lang="nl-NL" sz="1200" b="0" i="1" u="none" strike="noStrike" kern="1200" baseline="0" dirty="0">
                <a:solidFill>
                  <a:schemeClr val="tx1"/>
                </a:solidFill>
                <a:latin typeface="+mn-lt"/>
                <a:ea typeface="+mn-ea"/>
                <a:cs typeface="+mn-cs"/>
              </a:rPr>
              <a:t>move</a:t>
            </a:r>
            <a:r>
              <a:rPr lang="nl-NL" sz="1200" b="0" i="0" u="none" strike="noStrike" kern="1200" baseline="0" dirty="0">
                <a:solidFill>
                  <a:schemeClr val="tx1"/>
                </a:solidFill>
                <a:latin typeface="+mn-lt"/>
                <a:ea typeface="+mn-ea"/>
                <a:cs typeface="+mn-cs"/>
              </a:rPr>
              <a:t>. Want het proces daarbij is dermate transparant dat de ramingen en getallen (</a:t>
            </a:r>
            <a:r>
              <a:rPr lang="nl-NL" sz="1200" b="0" i="0" u="none" strike="noStrike" kern="1200" baseline="0" dirty="0" err="1">
                <a:solidFill>
                  <a:schemeClr val="tx1"/>
                </a:solidFill>
                <a:latin typeface="+mn-lt"/>
                <a:ea typeface="+mn-ea"/>
                <a:cs typeface="+mn-cs"/>
              </a:rPr>
              <a:t>vb</a:t>
            </a:r>
            <a:r>
              <a:rPr lang="nl-NL" sz="1200" b="0" i="0" u="none" strike="noStrike" kern="1200" baseline="0" dirty="0">
                <a:solidFill>
                  <a:schemeClr val="tx1"/>
                </a:solidFill>
                <a:latin typeface="+mn-lt"/>
                <a:ea typeface="+mn-ea"/>
                <a:cs typeface="+mn-cs"/>
              </a:rPr>
              <a:t> we halen 12,5% hernieuwbare energie) die daarin staan breed geaccepteerd worden. De discussie gaat over hoe meer hernieuwbare energie te verkrijgen als de getallen laten zien dat de voortgang </a:t>
            </a:r>
            <a:r>
              <a:rPr lang="nl-NL" sz="1200" b="0" i="0" u="none" strike="noStrike" kern="1200" baseline="0" dirty="0" err="1">
                <a:solidFill>
                  <a:schemeClr val="tx1"/>
                </a:solidFill>
                <a:latin typeface="+mn-lt"/>
                <a:ea typeface="+mn-ea"/>
                <a:cs typeface="+mn-cs"/>
              </a:rPr>
              <a:t>achterblijft,en</a:t>
            </a:r>
            <a:r>
              <a:rPr lang="nl-NL" sz="1200" b="0" i="0" u="none" strike="noStrike" kern="1200" baseline="0" dirty="0">
                <a:solidFill>
                  <a:schemeClr val="tx1"/>
                </a:solidFill>
                <a:latin typeface="+mn-lt"/>
                <a:ea typeface="+mn-ea"/>
                <a:cs typeface="+mn-cs"/>
              </a:rPr>
              <a:t> dus niet over die getallen zelf. Hieruit volgt voor de betrokken kennisinstituten een belangrijke opdracht: zo transparant te werken dat deze situatie zo blijft. </a:t>
            </a:r>
            <a:r>
              <a:rPr lang="nl-NL" dirty="0" err="1"/>
              <a:t>ennis</a:t>
            </a:r>
            <a:r>
              <a:rPr lang="nl-NL" dirty="0"/>
              <a:t> in het energieakkoord</a:t>
            </a:r>
          </a:p>
          <a:p>
            <a:endParaRPr lang="nl-NL" sz="1200" b="0" i="0" u="none" strike="noStrike" kern="1200" baseline="0" dirty="0">
              <a:solidFill>
                <a:schemeClr val="tx1"/>
              </a:solidFill>
              <a:latin typeface="+mn-lt"/>
              <a:ea typeface="+mn-ea"/>
              <a:cs typeface="+mn-cs"/>
            </a:endParaRPr>
          </a:p>
          <a:p>
            <a:r>
              <a:rPr lang="nl-NL" sz="1200" b="1" i="0" u="none" strike="noStrike" kern="1200" baseline="0" dirty="0">
                <a:solidFill>
                  <a:schemeClr val="tx1"/>
                </a:solidFill>
                <a:latin typeface="+mn-lt"/>
                <a:ea typeface="+mn-ea"/>
                <a:cs typeface="+mn-cs"/>
              </a:rPr>
              <a:t>(1)Decentralisatie en het ruimtelijk domein </a:t>
            </a:r>
            <a:r>
              <a:rPr lang="nl-NL" sz="1200" b="0" i="0" u="none" strike="noStrike" kern="1200" baseline="0" dirty="0">
                <a:solidFill>
                  <a:schemeClr val="tx1"/>
                </a:solidFill>
                <a:latin typeface="+mn-lt"/>
                <a:ea typeface="+mn-ea"/>
                <a:cs typeface="+mn-cs"/>
              </a:rPr>
              <a:t>Energieakkoord is vooral een akkoord op nationaal niveau en provincies en gemeenten speelden geen belangrijke rol. Maar door de Omgevingswet en de Omgevingsvisies wordt de rol van provincies en gemeenten belangrijker. Inmiddels hebben zo’n geschatte 170 gemeenten de ambitie hebben geformuleerd op enig moment energie- of klimaatneutraal te zijn. In de oude situatie met kernenergie en kolen was ruimte van ondergeschikt belang voor het energievraagstuk, maar met hernieuwbare energie wordt ruimte belangrijker. De inzet van gemeenten en provincies noopt tot nationale overeenstemming waarbij kennis nodig is om vast te stellen wat je met elkaar bereikt. PBL is gevraagd met een voorstel over de aanpak te komen. Je kunt de situatie met energie vergelijken met hoe dat bij water gaat (</a:t>
            </a:r>
            <a:r>
              <a:rPr lang="nl-NL" sz="1200" b="0" i="0" u="none" strike="noStrike" kern="1200" baseline="0" dirty="0" err="1">
                <a:solidFill>
                  <a:schemeClr val="tx1"/>
                </a:solidFill>
                <a:latin typeface="+mn-lt"/>
                <a:ea typeface="+mn-ea"/>
                <a:cs typeface="+mn-cs"/>
              </a:rPr>
              <a:t>vb</a:t>
            </a:r>
            <a:r>
              <a:rPr lang="nl-NL" sz="1200" b="0" i="0" u="none" strike="noStrike" kern="1200" baseline="0" dirty="0">
                <a:solidFill>
                  <a:schemeClr val="tx1"/>
                </a:solidFill>
                <a:latin typeface="+mn-lt"/>
                <a:ea typeface="+mn-ea"/>
                <a:cs typeface="+mn-cs"/>
              </a:rPr>
              <a:t> ruimtelijke klimaatadaptatie, zie presentatie Jeannette). </a:t>
            </a:r>
          </a:p>
          <a:p>
            <a:endParaRPr lang="nl-NL" sz="1200" b="1" i="0" u="none" strike="noStrike" kern="1200" baseline="0" dirty="0">
              <a:solidFill>
                <a:schemeClr val="tx1"/>
              </a:solidFill>
              <a:latin typeface="+mn-lt"/>
              <a:ea typeface="+mn-ea"/>
              <a:cs typeface="+mn-cs"/>
            </a:endParaRPr>
          </a:p>
          <a:p>
            <a:r>
              <a:rPr lang="nl-NL" sz="1200" b="1" i="0" u="none" strike="noStrike" kern="1200" baseline="0" dirty="0">
                <a:solidFill>
                  <a:schemeClr val="tx1"/>
                </a:solidFill>
                <a:latin typeface="+mn-lt"/>
                <a:ea typeface="+mn-ea"/>
                <a:cs typeface="+mn-cs"/>
              </a:rPr>
              <a:t>(2) Lange termijn en </a:t>
            </a:r>
            <a:r>
              <a:rPr lang="nl-NL" sz="1200" b="1" i="0" u="none" strike="noStrike" kern="1200" baseline="0" dirty="0" err="1">
                <a:solidFill>
                  <a:schemeClr val="tx1"/>
                </a:solidFill>
                <a:latin typeface="+mn-lt"/>
                <a:ea typeface="+mn-ea"/>
                <a:cs typeface="+mn-cs"/>
              </a:rPr>
              <a:t>beleidsadaptivitet</a:t>
            </a:r>
            <a:r>
              <a:rPr lang="nl-NL" sz="1200" b="1" i="0" u="none" strike="noStrike" kern="1200" baseline="0" dirty="0">
                <a:solidFill>
                  <a:schemeClr val="tx1"/>
                </a:solidFill>
                <a:latin typeface="+mn-lt"/>
                <a:ea typeface="+mn-ea"/>
                <a:cs typeface="+mn-cs"/>
              </a:rPr>
              <a:t> </a:t>
            </a:r>
            <a:r>
              <a:rPr lang="nl-NL" sz="1200" b="0" i="0" u="none" strike="noStrike" kern="1200" baseline="0" dirty="0">
                <a:solidFill>
                  <a:schemeClr val="tx1"/>
                </a:solidFill>
                <a:latin typeface="+mn-lt"/>
                <a:ea typeface="+mn-ea"/>
                <a:cs typeface="+mn-cs"/>
              </a:rPr>
              <a:t>Een Klimaatwet vormt een kans voor IenM om op de kaart te komen voor energietransitie. Er circuleren verschillende gedachten rond wat een Klimaatwet zou moeten inhouden met verschillende rollen voor kennis. Een simpele aanpak is een Klimaatwet met doelen voor de middellange termijn waar kennis mogelijke maatregelen aanreikt met zicht op hun bijdrage aan doelbereik. Ingewikkelder wordt het als er jaarlijkse klimaatagenda’s moeten komen.</a:t>
            </a:r>
          </a:p>
          <a:p>
            <a:endParaRPr lang="nl-NL" sz="1200" b="0" i="0" u="none" strike="noStrike" kern="1200" baseline="0" dirty="0">
              <a:solidFill>
                <a:schemeClr val="tx1"/>
              </a:solidFill>
              <a:latin typeface="+mn-lt"/>
              <a:ea typeface="+mn-ea"/>
              <a:cs typeface="+mn-cs"/>
            </a:endParaRPr>
          </a:p>
          <a:p>
            <a:r>
              <a:rPr lang="nl-NL" sz="1200" b="1" i="0" u="none" strike="noStrike" kern="1200" baseline="0" dirty="0">
                <a:solidFill>
                  <a:schemeClr val="tx1"/>
                </a:solidFill>
                <a:latin typeface="+mn-lt"/>
                <a:ea typeface="+mn-ea"/>
                <a:cs typeface="+mn-cs"/>
              </a:rPr>
              <a:t>(3) Overheid en maatschappelijke actoren </a:t>
            </a:r>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Ook inzoomen op het niveau van de wijken (</a:t>
            </a:r>
            <a:r>
              <a:rPr lang="nl-NL" sz="1200" b="0" i="0" u="none" strike="noStrike" kern="1200" baseline="0" dirty="0" err="1">
                <a:solidFill>
                  <a:schemeClr val="tx1"/>
                </a:solidFill>
                <a:latin typeface="+mn-lt"/>
                <a:ea typeface="+mn-ea"/>
                <a:cs typeface="+mn-cs"/>
              </a:rPr>
              <a:t>vb</a:t>
            </a:r>
            <a:r>
              <a:rPr lang="nl-NL" sz="1200" b="0" i="0" u="none" strike="noStrike" kern="1200" baseline="0" dirty="0">
                <a:solidFill>
                  <a:schemeClr val="tx1"/>
                </a:solidFill>
                <a:latin typeface="+mn-lt"/>
                <a:ea typeface="+mn-ea"/>
                <a:cs typeface="+mn-cs"/>
              </a:rPr>
              <a:t> van het gas af). PBL heeft daar nu nog geen modellen voor. Daarbij stellen we ook de vraag: ”Wat is het bereik van de kennisinstellingen en wanneer nemen marktpartijen het over?” We moeten de NEV niet tot het schaalniveau van de wijk brengen, maar een vergelijking van 30 regio’s lijkt op termijn mogelijk. Rechtszaken rond klimaat. IenM veronderstelt dat PBL, omdat het formeel bij IenM hoort , mee doet aan de IenM kant. Maar PBL is er voor iedereen. Is het niet ook de rol van PBL om kennis aan partijen (ook Tweede Kamer!) verschaffen die vinden dat er een tekort aan broeikasgasreductie is? IenM wil liever niet. Dat geeft spanning. Rekenfunctie van het rijk is nu als geheel bij PBL gekomen. Dat maakt het makkelijker om twee redenen: (1) helder aanspreekpunt; (2) de hybride rol die ECN had zowel werkend voor Rijk en markt. PBL werkt nooit voor de markt. </a:t>
            </a:r>
          </a:p>
          <a:p>
            <a:endParaRPr lang="nl-NL" sz="1200" b="0" i="0" u="none" strike="noStrike" kern="1200" baseline="0" dirty="0">
              <a:solidFill>
                <a:schemeClr val="tx1"/>
              </a:solidFill>
              <a:latin typeface="+mn-lt"/>
              <a:ea typeface="+mn-ea"/>
              <a:cs typeface="+mn-cs"/>
            </a:endParaRPr>
          </a:p>
          <a:p>
            <a:r>
              <a:rPr lang="nl-NL" dirty="0"/>
              <a:t>DELTAPROGRAMMA</a:t>
            </a:r>
          </a:p>
          <a:p>
            <a:r>
              <a:rPr lang="nl-NL" sz="1200" b="1" i="0" u="none" strike="noStrike" kern="1200" baseline="0" dirty="0">
                <a:solidFill>
                  <a:schemeClr val="tx1"/>
                </a:solidFill>
                <a:latin typeface="+mn-lt"/>
                <a:ea typeface="+mn-ea"/>
                <a:cs typeface="+mn-cs"/>
              </a:rPr>
              <a:t>Kennis in het Deltaprogramma </a:t>
            </a:r>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De Deltacommissie voorgezeten door Cees Veerman stelde voor dat het: </a:t>
            </a:r>
            <a:r>
              <a:rPr lang="nl-NL" sz="1200" b="0" i="1" u="none" strike="noStrike" kern="1200" baseline="0" dirty="0">
                <a:solidFill>
                  <a:schemeClr val="tx1"/>
                </a:solidFill>
                <a:latin typeface="+mn-lt"/>
                <a:ea typeface="+mn-ea"/>
                <a:cs typeface="+mn-cs"/>
              </a:rPr>
              <a:t>“Complexe onderwerp van het Deltaplan aangepakt moest worden via een apolitiek stelsel met een onafhankelijke regisseur er op.” </a:t>
            </a:r>
            <a:r>
              <a:rPr lang="nl-NL" sz="1200" b="0" i="0" u="none" strike="noStrike" kern="1200" baseline="0" dirty="0">
                <a:solidFill>
                  <a:schemeClr val="tx1"/>
                </a:solidFill>
                <a:latin typeface="+mn-lt"/>
                <a:ea typeface="+mn-ea"/>
                <a:cs typeface="+mn-cs"/>
              </a:rPr>
              <a:t>Dit is in de latere uitwerking van het Deltaprogramma belangrijk geweest voor de rol van kennisvoorziening; voorgestelde beslissingen hebben een breed draagvlak en steunen op inhoudelijke argumenten, niet op politieke overwegingen. Dit werd ook bevestigd in de evaluatie van de Deltawet; de gezamenlijke kennisontwikkeling – joint </a:t>
            </a:r>
            <a:r>
              <a:rPr lang="nl-NL" sz="1200" b="0" i="0" u="none" strike="noStrike" kern="1200" baseline="0" dirty="0" err="1">
                <a:solidFill>
                  <a:schemeClr val="tx1"/>
                </a:solidFill>
                <a:latin typeface="+mn-lt"/>
                <a:ea typeface="+mn-ea"/>
                <a:cs typeface="+mn-cs"/>
              </a:rPr>
              <a:t>fact</a:t>
            </a:r>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finding</a:t>
            </a:r>
            <a:r>
              <a:rPr lang="nl-NL" sz="1200" b="0" i="0" u="none" strike="noStrike" kern="1200" baseline="0" dirty="0">
                <a:solidFill>
                  <a:schemeClr val="tx1"/>
                </a:solidFill>
                <a:latin typeface="+mn-lt"/>
                <a:ea typeface="+mn-ea"/>
                <a:cs typeface="+mn-cs"/>
              </a:rPr>
              <a:t> – is van doorslaggevend belang geweest in de aanpak. In die zelfde evaluatie wordt de omslag van planvorming naar uitvoering als een grote uitdaging gezien. Daarover de volgende twee sheets. </a:t>
            </a:r>
          </a:p>
          <a:p>
            <a:endParaRPr lang="nl-NL" sz="1200" b="0" i="0" u="none" strike="noStrike" kern="1200" baseline="0" dirty="0">
              <a:solidFill>
                <a:schemeClr val="tx1"/>
              </a:solidFill>
              <a:latin typeface="+mn-lt"/>
              <a:ea typeface="+mn-ea"/>
              <a:cs typeface="+mn-cs"/>
            </a:endParaRPr>
          </a:p>
          <a:p>
            <a:r>
              <a:rPr lang="nl-NL" sz="1200" b="1" i="0" u="none" strike="noStrike" kern="1200" baseline="0" dirty="0">
                <a:solidFill>
                  <a:schemeClr val="tx1"/>
                </a:solidFill>
                <a:latin typeface="+mn-lt"/>
                <a:ea typeface="+mn-ea"/>
                <a:cs typeface="+mn-cs"/>
              </a:rPr>
              <a:t>(1) Decentralisatie en het ruimtelijk domein </a:t>
            </a:r>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In aanvulling op het Deltaplan Waterveiligheid en het Deltaplan Zoetwater komt er vanaf 2018 ook een Deltaplan Ruimtelijke Adaptatie. Daarin komt te staan hoe partijen, steden bijvoorbeeld, de doelstellingen en transitieopgave van de Deltabeslissing Ruimtelijke Adaptatie verder brengen en welke mix van instrumenten en maatregelen ze daarbij inzetten. Dit is vanwege de vele betrokkenen nog complexer dan het Deltaplan Hoogwaterbescherming en Zoetwater. Eigenlijk wordt dit </a:t>
            </a:r>
            <a:r>
              <a:rPr lang="nl-NL" sz="1200" b="0" i="1" u="none" strike="noStrike" kern="1200" baseline="0" dirty="0" err="1">
                <a:solidFill>
                  <a:schemeClr val="tx1"/>
                </a:solidFill>
                <a:latin typeface="+mn-lt"/>
                <a:ea typeface="+mn-ea"/>
                <a:cs typeface="+mn-cs"/>
              </a:rPr>
              <a:t>the</a:t>
            </a:r>
            <a:r>
              <a:rPr lang="nl-NL" sz="1200" b="0" i="1" u="none" strike="noStrike" kern="1200" baseline="0" dirty="0">
                <a:solidFill>
                  <a:schemeClr val="tx1"/>
                </a:solidFill>
                <a:latin typeface="+mn-lt"/>
                <a:ea typeface="+mn-ea"/>
                <a:cs typeface="+mn-cs"/>
              </a:rPr>
              <a:t> </a:t>
            </a:r>
            <a:r>
              <a:rPr lang="nl-NL" sz="1200" b="0" i="1" u="none" strike="noStrike" kern="1200" baseline="0" dirty="0" err="1">
                <a:solidFill>
                  <a:schemeClr val="tx1"/>
                </a:solidFill>
                <a:latin typeface="+mn-lt"/>
                <a:ea typeface="+mn-ea"/>
                <a:cs typeface="+mn-cs"/>
              </a:rPr>
              <a:t>proof</a:t>
            </a:r>
            <a:r>
              <a:rPr lang="nl-NL" sz="1200" b="0" i="1" u="none" strike="noStrike" kern="1200" baseline="0" dirty="0">
                <a:solidFill>
                  <a:schemeClr val="tx1"/>
                </a:solidFill>
                <a:latin typeface="+mn-lt"/>
                <a:ea typeface="+mn-ea"/>
                <a:cs typeface="+mn-cs"/>
              </a:rPr>
              <a:t> of </a:t>
            </a:r>
            <a:r>
              <a:rPr lang="nl-NL" sz="1200" b="0" i="1" u="none" strike="noStrike" kern="1200" baseline="0" dirty="0" err="1">
                <a:solidFill>
                  <a:schemeClr val="tx1"/>
                </a:solidFill>
                <a:latin typeface="+mn-lt"/>
                <a:ea typeface="+mn-ea"/>
                <a:cs typeface="+mn-cs"/>
              </a:rPr>
              <a:t>the</a:t>
            </a:r>
            <a:r>
              <a:rPr lang="nl-NL" sz="1200" b="0" i="1" u="none" strike="noStrike" kern="1200" baseline="0" dirty="0">
                <a:solidFill>
                  <a:schemeClr val="tx1"/>
                </a:solidFill>
                <a:latin typeface="+mn-lt"/>
                <a:ea typeface="+mn-ea"/>
                <a:cs typeface="+mn-cs"/>
              </a:rPr>
              <a:t> pudding</a:t>
            </a:r>
            <a:r>
              <a:rPr lang="nl-NL" sz="1200" b="0" i="0" u="none" strike="noStrike" kern="1200" baseline="0" dirty="0">
                <a:solidFill>
                  <a:schemeClr val="tx1"/>
                </a:solidFill>
                <a:latin typeface="+mn-lt"/>
                <a:ea typeface="+mn-ea"/>
                <a:cs typeface="+mn-cs"/>
              </a:rPr>
              <a:t>: is de nieuwe aanpak in het Deltaprogramma zo robuust dat het Deltaplan Ruimtelijke Adaptatie ook voortvarend van start zal gaan? </a:t>
            </a:r>
          </a:p>
          <a:p>
            <a:r>
              <a:rPr lang="nl-NL" sz="1200" b="0" i="0" u="none" strike="noStrike" kern="1200" baseline="0" dirty="0">
                <a:solidFill>
                  <a:schemeClr val="tx1"/>
                </a:solidFill>
                <a:latin typeface="+mn-lt"/>
                <a:ea typeface="+mn-ea"/>
                <a:cs typeface="+mn-cs"/>
              </a:rPr>
              <a:t>We zien nu dat het bewustzijn in veel steden nog laag is. En daarmee is de kans op </a:t>
            </a:r>
            <a:r>
              <a:rPr lang="nl-NL" sz="1200" b="0" i="1" u="none" strike="noStrike" kern="1200" baseline="0" dirty="0" err="1">
                <a:solidFill>
                  <a:schemeClr val="tx1"/>
                </a:solidFill>
                <a:latin typeface="+mn-lt"/>
                <a:ea typeface="+mn-ea"/>
                <a:cs typeface="+mn-cs"/>
              </a:rPr>
              <a:t>regret</a:t>
            </a:r>
            <a:r>
              <a:rPr lang="nl-NL" sz="1200" b="0" i="1" u="none" strike="noStrike" kern="1200" baseline="0" dirty="0">
                <a:solidFill>
                  <a:schemeClr val="tx1"/>
                </a:solidFill>
                <a:latin typeface="+mn-lt"/>
                <a:ea typeface="+mn-ea"/>
                <a:cs typeface="+mn-cs"/>
              </a:rPr>
              <a:t> </a:t>
            </a:r>
            <a:r>
              <a:rPr lang="nl-NL" sz="1200" b="0" i="0" u="none" strike="noStrike" kern="1200" baseline="0" dirty="0">
                <a:solidFill>
                  <a:schemeClr val="tx1"/>
                </a:solidFill>
                <a:latin typeface="+mn-lt"/>
                <a:ea typeface="+mn-ea"/>
                <a:cs typeface="+mn-cs"/>
              </a:rPr>
              <a:t>investeringen groot. Regio’s, gemeenten staan zelf aan de lat om hun strategische kennis te organiseren en uit te wisselen. Op het Deltaportaal staan handreikingen, onderzoeksresultaten en ervaringen, om water-robuust en klimaatbestendig inrichten te ondersteunen. Ook vinden pilots plaats om van te leren. Maar zal dit voldoende zijn om het bewustzijn bij lokale partijen te vergroten en de kennis en ervaring onderling te delen? </a:t>
            </a:r>
          </a:p>
          <a:p>
            <a:endParaRPr lang="nl-NL" sz="1200" b="0" i="0" u="none" strike="noStrike" kern="1200" baseline="0" dirty="0">
              <a:solidFill>
                <a:schemeClr val="tx1"/>
              </a:solidFill>
              <a:latin typeface="+mn-lt"/>
              <a:ea typeface="+mn-ea"/>
              <a:cs typeface="+mn-cs"/>
            </a:endParaRPr>
          </a:p>
          <a:p>
            <a:r>
              <a:rPr lang="nl-NL" sz="1200" b="1" i="0" u="none" strike="noStrike" kern="1200" baseline="0" dirty="0">
                <a:solidFill>
                  <a:schemeClr val="tx1"/>
                </a:solidFill>
                <a:latin typeface="+mn-lt"/>
                <a:ea typeface="+mn-ea"/>
                <a:cs typeface="+mn-cs"/>
              </a:rPr>
              <a:t>(2) Lange termijn en </a:t>
            </a:r>
            <a:r>
              <a:rPr lang="nl-NL" sz="1200" b="1" i="0" u="none" strike="noStrike" kern="1200" baseline="0" dirty="0" err="1">
                <a:solidFill>
                  <a:schemeClr val="tx1"/>
                </a:solidFill>
                <a:latin typeface="+mn-lt"/>
                <a:ea typeface="+mn-ea"/>
                <a:cs typeface="+mn-cs"/>
              </a:rPr>
              <a:t>beleidsadaptiviteit</a:t>
            </a:r>
            <a:r>
              <a:rPr lang="nl-NL" sz="1200" b="1" i="0" u="none" strike="noStrike" kern="1200" baseline="0" dirty="0">
                <a:solidFill>
                  <a:schemeClr val="tx1"/>
                </a:solidFill>
                <a:latin typeface="+mn-lt"/>
                <a:ea typeface="+mn-ea"/>
                <a:cs typeface="+mn-cs"/>
              </a:rPr>
              <a:t> </a:t>
            </a:r>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Bij het PBL denken wij dat een Participatief en Lerend Monitoring en Evaluatie Mechanisme ook een belangrijk instrument is om na te lopen of er voortgang, of doelen bereikt worden en om het leren te bevorderen. Telkens terugploegen waar effectieve stappen zijn genomen en identificeren waarom die effectief zijn. Het PBL heeft een ontwerp van het monitorings- en evaluatiekader ontwikkeld, dat uitgaat van reflexief monitoren en evalueren hetgeen ook betekent dat alle betrokken partijen dit gezamenlijk doen. De kracht hiervan is dat het beleid van het Deltaprogramma gedurende het uitvoeringsproces verbetert en de aanwezige energie en innovatiekracht van alle partijen worden benut en gevoed. Door de rollen die bij deze diverse activiteiten horen, uit elkaar te houden kan ook eventuele spanning tussen leren en verantwoorden worden opgevangen; verantwoordend evalueren zit bij een onafhankelijke partij. </a:t>
            </a:r>
          </a:p>
          <a:p>
            <a:endParaRPr lang="nl-NL" sz="1200" b="0" i="0" u="none" strike="noStrike" kern="1200" baseline="0" dirty="0">
              <a:solidFill>
                <a:schemeClr val="tx1"/>
              </a:solidFill>
              <a:latin typeface="+mn-lt"/>
              <a:ea typeface="+mn-ea"/>
              <a:cs typeface="+mn-cs"/>
            </a:endParaRPr>
          </a:p>
          <a:p>
            <a:r>
              <a:rPr lang="nl-NL" sz="1200" b="1" i="0" u="none" strike="noStrike" kern="1200" baseline="0" dirty="0">
                <a:solidFill>
                  <a:schemeClr val="tx1"/>
                </a:solidFill>
                <a:latin typeface="+mn-lt"/>
                <a:ea typeface="+mn-ea"/>
                <a:cs typeface="+mn-cs"/>
              </a:rPr>
              <a:t>(3) Overheid en maatschappelijke actoren </a:t>
            </a:r>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Rijk moet een faciliterende en activerende rol spelen – koersvastheid op de einddoelen combineren met flexibiliteit op lokaal of regionaal niveau. Ook zal een aantal doelen nader geconcretiseerd moeten worden – want wat betekent ‘klimaatbestendigheid in 2050’ precies? Er moet daarbij een </a:t>
            </a:r>
            <a:r>
              <a:rPr lang="nl-NL" sz="1200" b="0" i="0" u="none" strike="noStrike" kern="1200" baseline="0" dirty="0" err="1">
                <a:solidFill>
                  <a:schemeClr val="tx1"/>
                </a:solidFill>
                <a:latin typeface="+mn-lt"/>
                <a:ea typeface="+mn-ea"/>
                <a:cs typeface="+mn-cs"/>
              </a:rPr>
              <a:t>beoordelingsystematiek</a:t>
            </a:r>
            <a:r>
              <a:rPr lang="nl-NL" sz="1200" b="0" i="0" u="none" strike="noStrike" kern="1200" baseline="0" dirty="0">
                <a:solidFill>
                  <a:schemeClr val="tx1"/>
                </a:solidFill>
                <a:latin typeface="+mn-lt"/>
                <a:ea typeface="+mn-ea"/>
                <a:cs typeface="+mn-cs"/>
              </a:rPr>
              <a:t> uitgewerkt worden met heldere afspraken over taken en rolverdeling in verantwoording </a:t>
            </a:r>
            <a:endParaRPr lang="nl-NL" dirty="0"/>
          </a:p>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17</a:t>
            </a:fld>
            <a:endParaRPr lang="nl-NL"/>
          </a:p>
        </p:txBody>
      </p:sp>
    </p:spTree>
    <p:extLst>
      <p:ext uri="{BB962C8B-B14F-4D97-AF65-F5344CB8AC3E}">
        <p14:creationId xmlns:p14="http://schemas.microsoft.com/office/powerpoint/2010/main" val="4122020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aseline="0" dirty="0"/>
              <a:t>Foto: Rijksoverheid Mediatheek</a:t>
            </a:r>
          </a:p>
          <a:p>
            <a:endParaRPr lang="nl-NL" baseline="0" dirty="0"/>
          </a:p>
          <a:p>
            <a:r>
              <a:rPr lang="nl-NL" baseline="0" dirty="0"/>
              <a:t>Auteursrecht:  Ivo </a:t>
            </a:r>
            <a:r>
              <a:rPr lang="nl-NL" baseline="0" dirty="0" err="1"/>
              <a:t>Vrancken</a:t>
            </a:r>
            <a:r>
              <a:rPr lang="nl-NL" baseline="0" dirty="0"/>
              <a:t> | Beeldmaker / vrij te gebruiken </a:t>
            </a:r>
          </a:p>
          <a:p>
            <a:endParaRPr lang="nl-NL" baseline="0" dirty="0"/>
          </a:p>
          <a:p>
            <a:r>
              <a:rPr lang="nl-NL" baseline="0" dirty="0"/>
              <a:t>Beeld: Nijverdal Combiplan</a:t>
            </a:r>
          </a:p>
          <a:p>
            <a:endParaRPr lang="nl-NL" baseline="0" dirty="0"/>
          </a:p>
          <a:p>
            <a:endParaRPr lang="nl-NL"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01649-886C-4324-AD4C-E61C88D477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091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DF9DCDD-5875-43DE-9B48-6DC850F25ADE}" type="slidenum">
              <a:rPr lang="nl-NL" smtClean="0"/>
              <a:t>2</a:t>
            </a:fld>
            <a:endParaRPr lang="nl-NL"/>
          </a:p>
        </p:txBody>
      </p:sp>
    </p:spTree>
    <p:extLst>
      <p:ext uri="{BB962C8B-B14F-4D97-AF65-F5344CB8AC3E}">
        <p14:creationId xmlns:p14="http://schemas.microsoft.com/office/powerpoint/2010/main" val="1131125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Figuur Visie: </a:t>
            </a:r>
          </a:p>
          <a:p>
            <a:r>
              <a:rPr lang="nl-NL" dirty="0"/>
              <a:t>Artikel Binnenlands bestuur: Nieuwe energie door de Omgevingsvisie</a:t>
            </a:r>
          </a:p>
          <a:p>
            <a:r>
              <a:rPr lang="nl-NL" dirty="0"/>
              <a:t>http://www.binnenlandsbestuur.nl/ruimte-en-milieu/kennispartners/over-morgen/nieuwe-energie-door-de-omgevingsvisie.9561921.lynkx</a:t>
            </a:r>
          </a:p>
          <a:p>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FDF9DCDD-5875-43DE-9B48-6DC850F25ADE}" type="slidenum">
              <a:rPr lang="nl-NL" smtClean="0"/>
              <a:t>3</a:t>
            </a:fld>
            <a:endParaRPr lang="nl-NL"/>
          </a:p>
        </p:txBody>
      </p:sp>
    </p:spTree>
    <p:extLst>
      <p:ext uri="{BB962C8B-B14F-4D97-AF65-F5344CB8AC3E}">
        <p14:creationId xmlns:p14="http://schemas.microsoft.com/office/powerpoint/2010/main" val="220766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DF9DCDD-5875-43DE-9B48-6DC850F25ADE}" type="slidenum">
              <a:rPr lang="nl-NL" smtClean="0"/>
              <a:t>4</a:t>
            </a:fld>
            <a:endParaRPr lang="nl-NL"/>
          </a:p>
        </p:txBody>
      </p:sp>
    </p:spTree>
    <p:extLst>
      <p:ext uri="{BB962C8B-B14F-4D97-AF65-F5344CB8AC3E}">
        <p14:creationId xmlns:p14="http://schemas.microsoft.com/office/powerpoint/2010/main" val="521311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Figuur: http://www.met-andere-ogen.nl/goede-wijn-waarderende-gemeenteopbouw/</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FDF9DCDD-5875-43DE-9B48-6DC850F25ADE}" type="slidenum">
              <a:rPr lang="nl-NL" smtClean="0"/>
              <a:t>5</a:t>
            </a:fld>
            <a:endParaRPr lang="nl-NL"/>
          </a:p>
        </p:txBody>
      </p:sp>
    </p:spTree>
    <p:extLst>
      <p:ext uri="{BB962C8B-B14F-4D97-AF65-F5344CB8AC3E}">
        <p14:creationId xmlns:p14="http://schemas.microsoft.com/office/powerpoint/2010/main" val="3532041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Omgevingsvisie: LT, Verbinding &amp; Sturing</a:t>
            </a:r>
          </a:p>
          <a:p>
            <a:pPr marL="171450" indent="-171450">
              <a:buFont typeface="Arial" panose="020B0604020202020204" pitchFamily="34" charset="0"/>
              <a:buChar char="•"/>
            </a:pPr>
            <a:r>
              <a:rPr lang="nl-NL" b="0" dirty="0"/>
              <a:t>Niet alleen inhoud + proces, maar ook “hoe en met wie de overheid de stip aan de horizon stapsgewijs dichterbij beoogt te brengen”  NB nog steeds vanuit overheid geredeneerd</a:t>
            </a:r>
          </a:p>
          <a:p>
            <a:pPr marL="171450" indent="-171450">
              <a:buFont typeface="Arial" panose="020B0604020202020204" pitchFamily="34" charset="0"/>
              <a:buChar char="•"/>
            </a:pPr>
            <a:r>
              <a:rPr lang="nl-NL" b="0" dirty="0"/>
              <a:t>Grote betrokkenheid + breed speelveld </a:t>
            </a:r>
          </a:p>
          <a:p>
            <a:endParaRPr lang="nl-NL" b="1" dirty="0"/>
          </a:p>
          <a:p>
            <a:endParaRPr lang="nl-NL" b="1" dirty="0"/>
          </a:p>
          <a:p>
            <a:endParaRPr lang="nl-NL" b="1" dirty="0"/>
          </a:p>
          <a:p>
            <a:endParaRPr lang="nl-NL" b="1" dirty="0"/>
          </a:p>
          <a:p>
            <a:endParaRPr lang="nl-NL" b="1" dirty="0"/>
          </a:p>
          <a:p>
            <a:endParaRPr lang="nl-NL" b="1" dirty="0"/>
          </a:p>
          <a:p>
            <a:r>
              <a:rPr lang="nl-NL" b="1" dirty="0"/>
              <a:t>http://www.omgevingswetloket.nl/omgevingsvisies/</a:t>
            </a:r>
          </a:p>
          <a:p>
            <a:endParaRPr lang="nl-NL" b="1" dirty="0"/>
          </a:p>
          <a:p>
            <a:endParaRPr lang="nl-NL" b="1" dirty="0"/>
          </a:p>
          <a:p>
            <a:r>
              <a:rPr lang="nl-NL" b="1" dirty="0"/>
              <a:t>Wat zegt de wet?</a:t>
            </a:r>
          </a:p>
          <a:p>
            <a:r>
              <a:rPr lang="nl-NL" dirty="0"/>
              <a:t>De omgevingsvisie (geregeld in Hoofdstuk 3 van de wet) is een integrale langetermijnvisie van een bestuursorgaan over de noodzakelijke en de gewenste ontwikkelingen in zijn </a:t>
            </a:r>
            <a:r>
              <a:rPr lang="nl-NL" dirty="0" err="1"/>
              <a:t>bestuursgebied</a:t>
            </a:r>
            <a:r>
              <a:rPr lang="nl-NL" dirty="0"/>
              <a:t>. De omgevingsvisie is verplicht voor gemeenten. Het richt zich op de fysieke leefomgeving als geheel, zodat de fysieke leefomgeving in samenhang wordt beschouwd in de complexe dynamiek van de moderne maatschappij.</a:t>
            </a:r>
          </a:p>
          <a:p>
            <a:r>
              <a:rPr lang="nl-NL" dirty="0"/>
              <a:t>De visievorming op verschillende terreinen zoals ruimtelijke ontwikkeling, verkeer en vervoer, water, milieu, natuur, gebruik van natuurlijke hulpbronnen en cultureel erfgoed wordt in de omgevingsvisie niet alleen samengevoegd, maar ook met elkaar verbonden. Zo worden in een vroegtijdig stadium mogelijke strijdige of juist ‘</a:t>
            </a:r>
            <a:r>
              <a:rPr lang="nl-NL" dirty="0" err="1"/>
              <a:t>meekoppelende</a:t>
            </a:r>
            <a:r>
              <a:rPr lang="nl-NL" dirty="0"/>
              <a:t>’ ontwikkelingen met elkaar in verband gebracht. Ook gaat de omgevingsvisie in op de sturingsfilosofie van het vaststellende bestuursorgaan en daarmee op de eigen rol bij de realisatie van die visie en wat het van anderen verwacht. Op die manier vindt de uitvoering via plannen, programma’s of andere beleidsinstrumenten ook in samenhang plaats. Dit wetsvoorstel schrijft voor dat het Rijk en provincies elk één omgevingsvisie vaststellen; voor gemeenten is de toepassing verplicht.</a:t>
            </a:r>
          </a:p>
          <a:p>
            <a:r>
              <a:rPr lang="nl-NL" dirty="0"/>
              <a:t>Het instrument komt in de plaats van </a:t>
            </a:r>
            <a:r>
              <a:rPr lang="nl-NL" dirty="0" err="1"/>
              <a:t>gebiedsdekkende</a:t>
            </a:r>
            <a:r>
              <a:rPr lang="nl-NL" dirty="0"/>
              <a:t> structuurvisies, de relevante delen van de natuurvisie, verkeers- en vervoerplannen, strategische gedeelten van nationale en provinciale waterplannen en milieubeleidsplannen. Gebiedsgerichte en thematische structuurvisies kunnen onder de nieuwe Omgevingswet als programma worden gezien.</a:t>
            </a:r>
          </a:p>
          <a:p>
            <a:endParaRPr lang="nl-NL" dirty="0"/>
          </a:p>
          <a:p>
            <a:r>
              <a:rPr lang="nl-NL" b="1" dirty="0"/>
              <a:t>Vormvrij</a:t>
            </a:r>
          </a:p>
          <a:p>
            <a:r>
              <a:rPr lang="nl-NL" dirty="0"/>
              <a:t>De omgevingsvisie is feitelijk de opvolger van de structuurvisie in de nieuwe Omgevingswet, maar dan verder verbreed. Het wordt </a:t>
            </a:r>
            <a:r>
              <a:rPr lang="nl-NL" dirty="0" err="1"/>
              <a:t>hèt</a:t>
            </a:r>
            <a:r>
              <a:rPr lang="nl-NL" dirty="0"/>
              <a:t> strategisch instrumentarium voor ruimtelijk-, milieu‐, water‐, en verkeers‐ en vervoersbeleid. De omgevingsvisie gaat niet alleen over inhoud en proces, maar ook over hoe en met wie de overheid de stip aan de horizon stapsgewijs dichterbij beoogt te brengen. Net als bij de huidige structuurvisie is de vorm van het strategische instrument vrij. Afhankelijk van ambities, tijdhorizon en thematiek kan daar op een eigen wijze inhoud aan worden geven.</a:t>
            </a:r>
          </a:p>
          <a:p>
            <a:endParaRPr lang="nl-NL" dirty="0"/>
          </a:p>
          <a:p>
            <a:r>
              <a:rPr lang="nl-NL" b="1" dirty="0"/>
              <a:t>Maar hoe dan?</a:t>
            </a:r>
          </a:p>
          <a:p>
            <a:r>
              <a:rPr lang="nl-NL" dirty="0"/>
              <a:t>De toekomst lijkt minder voorspelbaar (en maakbaar) dan ooit, terwijl het meer dan ooit nodig is erop voorbereid te zijn. Juist omdat meer van de markt en de bewoners moet komen, dient de overheid goed te weten welke kant het op moet gaan. Elke keer moet daarbij een strategie op maat worden uitgestippeld. Soms moeten initiatieven alleen getoetst worden, maar vaker nog moet er verleid, aangejaagd en gesleurd worden om projecten nog van de grond te krijgen. Kortom, de praktijk heeft behoefte aan een visie op de toekomst. De nieuwe Omgevingswet – die hiertoe het instrument ‘Omgevingsvisie’ aanreikt – kan daarbij helpen, maar is geen wondermiddel. Die wet zegt immers niet hoe een Omgevingsvisie er uit ziet en hoe je zo’n visie moet maken. Wel is duidelijk dat het proces om te komen tot een echt integrale Omgevingsvisie een grote betrokkenheid van een breed speelveld binnen en buiten het gemeentehuis vraagt.</a:t>
            </a:r>
          </a:p>
          <a:p>
            <a:endParaRPr lang="nl-NL" dirty="0"/>
          </a:p>
        </p:txBody>
      </p:sp>
      <p:sp>
        <p:nvSpPr>
          <p:cNvPr id="4" name="Tijdelijke aanduiding voor dianummer 3"/>
          <p:cNvSpPr>
            <a:spLocks noGrp="1"/>
          </p:cNvSpPr>
          <p:nvPr>
            <p:ph type="sldNum" sz="quarter" idx="10"/>
          </p:nvPr>
        </p:nvSpPr>
        <p:spPr/>
        <p:txBody>
          <a:bodyPr/>
          <a:lstStyle/>
          <a:p>
            <a:fld id="{FDF9DCDD-5875-43DE-9B48-6DC850F25ADE}" type="slidenum">
              <a:rPr lang="nl-NL" smtClean="0"/>
              <a:t>6</a:t>
            </a:fld>
            <a:endParaRPr lang="nl-NL"/>
          </a:p>
        </p:txBody>
      </p:sp>
    </p:spTree>
    <p:extLst>
      <p:ext uri="{BB962C8B-B14F-4D97-AF65-F5344CB8AC3E}">
        <p14:creationId xmlns:p14="http://schemas.microsoft.com/office/powerpoint/2010/main" val="2744708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 ‘De opgaven voor de Nationale Omgevingsvisie’</a:t>
            </a:r>
          </a:p>
          <a:p>
            <a:endParaRPr lang="nl-NL" dirty="0"/>
          </a:p>
          <a:p>
            <a:r>
              <a:rPr lang="nl-NL" dirty="0"/>
              <a:t>https://www.rijksoverheid.nl/binaries/rijksoverheid/documenten/beleidsnota-s/2017/02/17/de-opgaven-voor-de-nationale-omgevingsvisie/IenM+Nationale+Omgevingsagenda.pdf</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FDF9DCDD-5875-43DE-9B48-6DC850F25ADE}" type="slidenum">
              <a:rPr lang="nl-NL" smtClean="0"/>
              <a:t>7</a:t>
            </a:fld>
            <a:endParaRPr lang="nl-NL"/>
          </a:p>
        </p:txBody>
      </p:sp>
    </p:spTree>
    <p:extLst>
      <p:ext uri="{BB962C8B-B14F-4D97-AF65-F5344CB8AC3E}">
        <p14:creationId xmlns:p14="http://schemas.microsoft.com/office/powerpoint/2010/main" val="1014296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 ‘De opgaven voor de Nationale Omgevingsvisie’</a:t>
            </a:r>
          </a:p>
          <a:p>
            <a:endParaRPr lang="nl-NL" dirty="0"/>
          </a:p>
          <a:p>
            <a:r>
              <a:rPr lang="nl-NL" dirty="0"/>
              <a:t>https://www.rijksoverheid.nl/binaries/rijksoverheid/documenten/beleidsnota-s/2017/02/17/de-opgaven-voor-de-nationale-omgevingsvisie/IenM+Nationale+Omgevingsagenda.pdf</a:t>
            </a:r>
          </a:p>
          <a:p>
            <a:endParaRPr lang="nl-NL" dirty="0"/>
          </a:p>
          <a:p>
            <a:r>
              <a:rPr lang="nl-NL" dirty="0"/>
              <a:t>Essay</a:t>
            </a:r>
            <a:r>
              <a:rPr lang="nl-NL" baseline="0" dirty="0"/>
              <a:t> Ries</a:t>
            </a:r>
          </a:p>
          <a:p>
            <a:endParaRPr lang="nl-NL" baseline="0" dirty="0"/>
          </a:p>
          <a:p>
            <a:r>
              <a:rPr lang="nl-NL" sz="1200" b="1" kern="1200" dirty="0">
                <a:solidFill>
                  <a:schemeClr val="tx1"/>
                </a:solidFill>
                <a:effectLst/>
                <a:latin typeface="+mn-lt"/>
                <a:ea typeface="+mn-ea"/>
                <a:cs typeface="+mn-cs"/>
              </a:rPr>
              <a:t>Strategisch beleid en beleidsstrategie in de Omgevingsvisie</a:t>
            </a:r>
          </a:p>
          <a:p>
            <a:r>
              <a:rPr lang="nl-NL" sz="1200" kern="1200" dirty="0">
                <a:solidFill>
                  <a:schemeClr val="tx1"/>
                </a:solidFill>
                <a:effectLst/>
                <a:latin typeface="+mn-lt"/>
                <a:ea typeface="+mn-ea"/>
                <a:cs typeface="+mn-cs"/>
              </a:rPr>
              <a:t>Aan een nieuwe Omgevingsvisie wordt gewerkt. Begin 2017 is de beleidsnota </a:t>
            </a:r>
            <a:r>
              <a:rPr lang="nl-NL" sz="1200" i="1" kern="1200" dirty="0">
                <a:solidFill>
                  <a:schemeClr val="tx1"/>
                </a:solidFill>
                <a:effectLst/>
                <a:latin typeface="+mn-lt"/>
                <a:ea typeface="+mn-ea"/>
                <a:cs typeface="+mn-cs"/>
              </a:rPr>
              <a:t>De opgaven voor de Nationale Omgevingsvisie</a:t>
            </a:r>
            <a:r>
              <a:rPr lang="nl-NL" sz="1200" kern="1200" dirty="0">
                <a:solidFill>
                  <a:schemeClr val="tx1"/>
                </a:solidFill>
                <a:effectLst/>
                <a:latin typeface="+mn-lt"/>
                <a:ea typeface="+mn-ea"/>
                <a:cs typeface="+mn-cs"/>
              </a:rPr>
              <a:t> gepubliceerd en naar de Tweede Kamer gestuurd. Daarin staan vier strategische opgaven voor het omgevingsbeleid: een duurzame en concurrerende economie, een klimaatbestendige en </a:t>
            </a:r>
            <a:r>
              <a:rPr lang="nl-NL" sz="1200" kern="1200" dirty="0" err="1">
                <a:solidFill>
                  <a:schemeClr val="tx1"/>
                </a:solidFill>
                <a:effectLst/>
                <a:latin typeface="+mn-lt"/>
                <a:ea typeface="+mn-ea"/>
                <a:cs typeface="+mn-cs"/>
              </a:rPr>
              <a:t>klimaatneutrale</a:t>
            </a:r>
            <a:r>
              <a:rPr lang="nl-NL" sz="1200" kern="1200" dirty="0">
                <a:solidFill>
                  <a:schemeClr val="tx1"/>
                </a:solidFill>
                <a:effectLst/>
                <a:latin typeface="+mn-lt"/>
                <a:ea typeface="+mn-ea"/>
                <a:cs typeface="+mn-cs"/>
              </a:rPr>
              <a:t> samenleving, een toekomstbestendige en bereikbare woon- en leefomgeving, en tot slot een waardevolle leefomgeving. Het gaat om integrale, </a:t>
            </a:r>
            <a:r>
              <a:rPr lang="nl-NL" sz="1200" kern="1200" dirty="0" err="1">
                <a:solidFill>
                  <a:schemeClr val="tx1"/>
                </a:solidFill>
                <a:effectLst/>
                <a:latin typeface="+mn-lt"/>
                <a:ea typeface="+mn-ea"/>
                <a:cs typeface="+mn-cs"/>
              </a:rPr>
              <a:t>bovensectorale</a:t>
            </a:r>
            <a:r>
              <a:rPr lang="nl-NL" sz="1200" kern="1200" dirty="0">
                <a:solidFill>
                  <a:schemeClr val="tx1"/>
                </a:solidFill>
                <a:effectLst/>
                <a:latin typeface="+mn-lt"/>
                <a:ea typeface="+mn-ea"/>
                <a:cs typeface="+mn-cs"/>
              </a:rPr>
              <a:t> opgaven. Daaruit kan niet worden afgeleid dat het sectorale beleid bij de vuilnis kan. Sterker nog, enkele van de belangrijkste dilemma’s rondom duurzaamheid zijn in belangrijke mate </a:t>
            </a:r>
            <a:r>
              <a:rPr lang="nl-NL" sz="1200" i="1" kern="1200" dirty="0">
                <a:solidFill>
                  <a:schemeClr val="tx1"/>
                </a:solidFill>
                <a:effectLst/>
                <a:latin typeface="+mn-lt"/>
                <a:ea typeface="+mn-ea"/>
                <a:cs typeface="+mn-cs"/>
              </a:rPr>
              <a:t>binnen</a:t>
            </a:r>
            <a:r>
              <a:rPr lang="nl-NL" sz="1200" kern="1200" dirty="0">
                <a:solidFill>
                  <a:schemeClr val="tx1"/>
                </a:solidFill>
                <a:effectLst/>
                <a:latin typeface="+mn-lt"/>
                <a:ea typeface="+mn-ea"/>
                <a:cs typeface="+mn-cs"/>
              </a:rPr>
              <a:t> een beleidssector gesitueerd, zoals het streven naar circulariteit van de economie, de energietransitie, of de verduurzaming van de landbouw. ‘Sectoraal wat kan, integraal wat moet’, lijkt hier het aangewezen motto. Niet de hele beleidsmachinerie overhoop gooien, maar investeren in de zoektocht naar sterke, gezaghebbende beleidsconcepten.</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Een integrale visie op de omgeving als geheel lijkt voor de huidige Omgevingsvisie nog een stap te ver. Daarvoor zijn ‘leefomgeving’ en ‘duurzame ontwikkeling’ (zie eerdere opmerkingen) te brede en abstracte concepten. Zij vragen om een robuuste onderbouwing en een breed gedragen politieke urgentie. In tegenstelling tot ‘ruimtelijke ordening’ kan omgevingsbeleid ook niet terugvallen op een herkenbare beleidstraditie. Integrale visies hebben tijd nodig, en integraal beleid kan beter worden uitgetest door intersectorale beleidsprogramma’s. Deze beleidsprogramma’s lenen zich voor een flexibele en adaptieve aanpak en variatie in de </a:t>
            </a:r>
            <a:r>
              <a:rPr lang="nl-NL" sz="1200" kern="1200" dirty="0" err="1">
                <a:solidFill>
                  <a:schemeClr val="tx1"/>
                </a:solidFill>
                <a:effectLst/>
                <a:latin typeface="+mn-lt"/>
                <a:ea typeface="+mn-ea"/>
                <a:cs typeface="+mn-cs"/>
              </a:rPr>
              <a:t>governance</a:t>
            </a:r>
            <a:r>
              <a:rPr lang="nl-NL" sz="1200" kern="1200" dirty="0">
                <a:solidFill>
                  <a:schemeClr val="tx1"/>
                </a:solidFill>
                <a:effectLst/>
                <a:latin typeface="+mn-lt"/>
                <a:ea typeface="+mn-ea"/>
                <a:cs typeface="+mn-cs"/>
              </a:rPr>
              <a:t>-structuur, maar zorgen tegelijkertijd voor een zekere samenhang in het beleid. Er is in het verleden goede ervaring mee opgedaan, denk aan de beleidsprogramma’s ‘Stedelijke herstructurering’ (wonen, wijkbeleid, ruimtelijke ordening) of ‘Ruimte voor de rivier’ (water, natuur, ruimtelijke ordening).</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Het regionale niveau is bij uitstek geschikt om de vorm van integraal beleid uit te proberen. Er tekenen zich al enkele potentiële beleidsprogramma’s af, zoals duurzame ontwikkeling en ruimte, infrastructuur en verstedelijking, of landschap en ruimtelijke kwaliteit. Ten slotte is het voor de Rijksoverheid van belang goed zicht te houden op de mogelijkheden en beperkingen van de verschillende beleidsinstrumenten: </a:t>
            </a:r>
            <a:r>
              <a:rPr lang="nl-NL" sz="1200" i="1" kern="1200" dirty="0">
                <a:solidFill>
                  <a:schemeClr val="tx1"/>
                </a:solidFill>
                <a:effectLst/>
                <a:latin typeface="+mn-lt"/>
                <a:ea typeface="+mn-ea"/>
                <a:cs typeface="+mn-cs"/>
              </a:rPr>
              <a:t>investeren</a:t>
            </a:r>
            <a:r>
              <a:rPr lang="nl-NL" sz="1200" kern="1200" dirty="0">
                <a:solidFill>
                  <a:schemeClr val="tx1"/>
                </a:solidFill>
                <a:effectLst/>
                <a:latin typeface="+mn-lt"/>
                <a:ea typeface="+mn-ea"/>
                <a:cs typeface="+mn-cs"/>
              </a:rPr>
              <a:t> (voor de Rijksoverheid vaak in infrastructuur), </a:t>
            </a:r>
            <a:r>
              <a:rPr lang="nl-NL" sz="1200" i="1" kern="1200" dirty="0">
                <a:solidFill>
                  <a:schemeClr val="tx1"/>
                </a:solidFill>
                <a:effectLst/>
                <a:latin typeface="+mn-lt"/>
                <a:ea typeface="+mn-ea"/>
                <a:cs typeface="+mn-cs"/>
              </a:rPr>
              <a:t>reguleren</a:t>
            </a:r>
            <a:r>
              <a:rPr lang="nl-NL" sz="1200" kern="1200" dirty="0">
                <a:solidFill>
                  <a:schemeClr val="tx1"/>
                </a:solidFill>
                <a:effectLst/>
                <a:latin typeface="+mn-lt"/>
                <a:ea typeface="+mn-ea"/>
                <a:cs typeface="+mn-cs"/>
              </a:rPr>
              <a:t> (ter waarborging en bescherming van publieke waarden als toegankelijkheid van voorzieningen of veiligheid) en </a:t>
            </a:r>
            <a:r>
              <a:rPr lang="nl-NL" sz="1200" i="1" kern="1200" dirty="0">
                <a:solidFill>
                  <a:schemeClr val="tx1"/>
                </a:solidFill>
                <a:effectLst/>
                <a:latin typeface="+mn-lt"/>
                <a:ea typeface="+mn-ea"/>
                <a:cs typeface="+mn-cs"/>
              </a:rPr>
              <a:t>activeren </a:t>
            </a:r>
            <a:r>
              <a:rPr lang="nl-NL" sz="1200" kern="1200" dirty="0">
                <a:solidFill>
                  <a:schemeClr val="tx1"/>
                </a:solidFill>
                <a:effectLst/>
                <a:latin typeface="+mn-lt"/>
                <a:ea typeface="+mn-ea"/>
                <a:cs typeface="+mn-cs"/>
              </a:rPr>
              <a:t>(via visie en informatie bevolkingsgroepen en bedrijven ‘mede-eigenaar’ maken van het beleidsdoel). De uitwerking van het omgevingsbeleid staat pas aan het begin, en er zijn nog veel slagen te maken.</a:t>
            </a:r>
          </a:p>
          <a:p>
            <a:endParaRPr lang="nl-NL" dirty="0"/>
          </a:p>
        </p:txBody>
      </p:sp>
      <p:sp>
        <p:nvSpPr>
          <p:cNvPr id="4" name="Tijdelijke aanduiding voor dianummer 3"/>
          <p:cNvSpPr>
            <a:spLocks noGrp="1"/>
          </p:cNvSpPr>
          <p:nvPr>
            <p:ph type="sldNum" sz="quarter" idx="10"/>
          </p:nvPr>
        </p:nvSpPr>
        <p:spPr/>
        <p:txBody>
          <a:bodyPr/>
          <a:lstStyle/>
          <a:p>
            <a:fld id="{FDF9DCDD-5875-43DE-9B48-6DC850F25ADE}" type="slidenum">
              <a:rPr lang="nl-NL" smtClean="0"/>
              <a:t>8</a:t>
            </a:fld>
            <a:endParaRPr lang="nl-NL"/>
          </a:p>
        </p:txBody>
      </p:sp>
    </p:spTree>
    <p:extLst>
      <p:ext uri="{BB962C8B-B14F-4D97-AF65-F5344CB8AC3E}">
        <p14:creationId xmlns:p14="http://schemas.microsoft.com/office/powerpoint/2010/main" val="3927925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DF9DCDD-5875-43DE-9B48-6DC850F25ADE}" type="slidenum">
              <a:rPr lang="nl-NL" smtClean="0"/>
              <a:t>9</a:t>
            </a:fld>
            <a:endParaRPr lang="nl-NL"/>
          </a:p>
        </p:txBody>
      </p:sp>
    </p:spTree>
    <p:extLst>
      <p:ext uri="{BB962C8B-B14F-4D97-AF65-F5344CB8AC3E}">
        <p14:creationId xmlns:p14="http://schemas.microsoft.com/office/powerpoint/2010/main" val="20341584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de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10" name="Rechthoek 9"/>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879600"/>
          </a:xfrm>
          <a:prstGeom prst="rect">
            <a:avLst/>
          </a:prstGeom>
        </p:spPr>
      </p:pic>
    </p:spTree>
    <p:extLst>
      <p:ext uri="{BB962C8B-B14F-4D97-AF65-F5344CB8AC3E}">
        <p14:creationId xmlns:p14="http://schemas.microsoft.com/office/powerpoint/2010/main" val="1617482707"/>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p:txBody>
          <a:bodyPr/>
          <a:lstStyle/>
          <a:p>
            <a:r>
              <a:rPr lang="nl-NL" dirty="0"/>
              <a:t>Klik om de stijl te bewerken</a:t>
            </a:r>
          </a:p>
        </p:txBody>
      </p:sp>
      <p:sp>
        <p:nvSpPr>
          <p:cNvPr id="14" name="Tijdelijke aanduiding voor datum 13"/>
          <p:cNvSpPr>
            <a:spLocks noGrp="1"/>
          </p:cNvSpPr>
          <p:nvPr>
            <p:ph type="dt" sz="half" idx="10"/>
          </p:nvPr>
        </p:nvSpPr>
        <p:spPr/>
        <p:txBody>
          <a:bodyPr/>
          <a:lstStyle/>
          <a:p>
            <a:r>
              <a:rPr lang="nl-NL"/>
              <a:t>28 september 2017</a:t>
            </a:r>
            <a:endParaRPr lang="nl-NL" dirty="0"/>
          </a:p>
        </p:txBody>
      </p:sp>
      <p:sp>
        <p:nvSpPr>
          <p:cNvPr id="15" name="Tijdelijke aanduiding voor voettekst 14"/>
          <p:cNvSpPr>
            <a:spLocks noGrp="1"/>
          </p:cNvSpPr>
          <p:nvPr>
            <p:ph type="ftr" sz="quarter" idx="11"/>
          </p:nvPr>
        </p:nvSpPr>
        <p:spPr/>
        <p:txBody>
          <a:bodyPr/>
          <a:lstStyle/>
          <a:p>
            <a:r>
              <a:rPr lang="nl-NL"/>
              <a:t>Hans Mommaas (PBL), Congres ‘Grip op Omgevingswet’, Binnenlands Bestuur, Amsterdam</a:t>
            </a:r>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67659948"/>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tel 9"/>
          <p:cNvSpPr>
            <a:spLocks noGrp="1"/>
          </p:cNvSpPr>
          <p:nvPr>
            <p:ph type="title"/>
          </p:nvPr>
        </p:nvSpPr>
        <p:spPr/>
        <p:txBody>
          <a:bodyPr/>
          <a:lstStyle/>
          <a:p>
            <a:r>
              <a:rPr lang="nl-NL"/>
              <a:t>Klik om de stijl te bewerken</a:t>
            </a:r>
            <a:endParaRPr lang="nl-NL" dirty="0"/>
          </a:p>
        </p:txBody>
      </p:sp>
      <p:sp>
        <p:nvSpPr>
          <p:cNvPr id="16" name="Tijdelijke aanduiding voor datum 15"/>
          <p:cNvSpPr>
            <a:spLocks noGrp="1"/>
          </p:cNvSpPr>
          <p:nvPr>
            <p:ph type="dt" sz="half" idx="10"/>
          </p:nvPr>
        </p:nvSpPr>
        <p:spPr/>
        <p:txBody>
          <a:bodyPr/>
          <a:lstStyle/>
          <a:p>
            <a:r>
              <a:rPr lang="nl-NL"/>
              <a:t>28 september 2017</a:t>
            </a:r>
            <a:endParaRPr lang="nl-NL" dirty="0"/>
          </a:p>
        </p:txBody>
      </p:sp>
      <p:sp>
        <p:nvSpPr>
          <p:cNvPr id="17" name="Tijdelijke aanduiding voor voettekst 16"/>
          <p:cNvSpPr>
            <a:spLocks noGrp="1"/>
          </p:cNvSpPr>
          <p:nvPr>
            <p:ph type="ftr" sz="quarter" idx="11"/>
          </p:nvPr>
        </p:nvSpPr>
        <p:spPr/>
        <p:txBody>
          <a:bodyPr/>
          <a:lstStyle/>
          <a:p>
            <a:r>
              <a:rPr lang="nl-NL"/>
              <a:t>Hans Mommaas (PBL), Congres ‘Grip op Omgevingswet’, Binnenlands Bestuur, Amsterdam</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22959459"/>
      </p:ext>
    </p:extLst>
  </p:cSld>
  <p:clrMapOvr>
    <a:masterClrMapping/>
  </p:clrMapOvr>
  <p:extLst mod="1">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lstStyle/>
          <a:p>
            <a:r>
              <a:rPr lang="nl-NL" dirty="0"/>
              <a:t>Klik om de stijl te bewerken</a:t>
            </a:r>
          </a:p>
        </p:txBody>
      </p:sp>
      <p:sp>
        <p:nvSpPr>
          <p:cNvPr id="12" name="Tijdelijke aanduiding voor datum 11"/>
          <p:cNvSpPr>
            <a:spLocks noGrp="1"/>
          </p:cNvSpPr>
          <p:nvPr>
            <p:ph type="dt" sz="half" idx="10"/>
          </p:nvPr>
        </p:nvSpPr>
        <p:spPr/>
        <p:txBody>
          <a:bodyPr/>
          <a:lstStyle/>
          <a:p>
            <a:r>
              <a:rPr lang="nl-NL"/>
              <a:t>28 september 2017</a:t>
            </a:r>
            <a:endParaRPr lang="nl-NL" dirty="0"/>
          </a:p>
        </p:txBody>
      </p:sp>
      <p:sp>
        <p:nvSpPr>
          <p:cNvPr id="13" name="Tijdelijke aanduiding voor voettekst 12"/>
          <p:cNvSpPr>
            <a:spLocks noGrp="1"/>
          </p:cNvSpPr>
          <p:nvPr>
            <p:ph type="ftr" sz="quarter" idx="11"/>
          </p:nvPr>
        </p:nvSpPr>
        <p:spPr/>
        <p:txBody>
          <a:bodyPr/>
          <a:lstStyle/>
          <a:p>
            <a:r>
              <a:rPr lang="nl-NL"/>
              <a:t>Hans Mommaas (PBL), Congres ‘Grip op Omgevingswet’, Binnenlands Bestuur, Amsterdam</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55282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r>
              <a:rPr lang="nl-NL"/>
              <a:t>28 september 2017</a:t>
            </a:r>
            <a:endParaRPr lang="nl-NL" dirty="0"/>
          </a:p>
        </p:txBody>
      </p:sp>
      <p:sp>
        <p:nvSpPr>
          <p:cNvPr id="12" name="Tijdelijke aanduiding voor voettekst 11"/>
          <p:cNvSpPr>
            <a:spLocks noGrp="1"/>
          </p:cNvSpPr>
          <p:nvPr>
            <p:ph type="ftr" sz="quarter" idx="11"/>
          </p:nvPr>
        </p:nvSpPr>
        <p:spPr/>
        <p:txBody>
          <a:bodyPr/>
          <a:lstStyle/>
          <a:p>
            <a:r>
              <a:rPr lang="nl-NL"/>
              <a:t>Hans Mommaas (PBL), Congres ‘Grip op Omgevingswet’, Binnenlands Bestuur, Amsterdam</a:t>
            </a:r>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01916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3" name="Titel 2"/>
          <p:cNvSpPr>
            <a:spLocks noGrp="1"/>
          </p:cNvSpPr>
          <p:nvPr>
            <p:ph type="title"/>
          </p:nvPr>
        </p:nvSpPr>
        <p:spPr>
          <a:xfrm>
            <a:off x="635000" y="1052513"/>
            <a:ext cx="5003800" cy="948047"/>
          </a:xfrm>
        </p:spPr>
        <p:txBody>
          <a:bodyPr/>
          <a:lstStyle/>
          <a:p>
            <a:r>
              <a:rPr lang="nl-NL" dirty="0"/>
              <a:t>Klik om de stijl te bewerken</a:t>
            </a:r>
          </a:p>
        </p:txBody>
      </p:sp>
      <p:sp>
        <p:nvSpPr>
          <p:cNvPr id="17" name="Tijdelijke aanduiding voor datum 16"/>
          <p:cNvSpPr>
            <a:spLocks noGrp="1"/>
          </p:cNvSpPr>
          <p:nvPr>
            <p:ph type="dt" sz="half" idx="14"/>
          </p:nvPr>
        </p:nvSpPr>
        <p:spPr/>
        <p:txBody>
          <a:bodyPr/>
          <a:lstStyle/>
          <a:p>
            <a:r>
              <a:rPr lang="nl-NL"/>
              <a:t>28 september 2017</a:t>
            </a:r>
            <a:endParaRPr lang="nl-NL" dirty="0"/>
          </a:p>
        </p:txBody>
      </p:sp>
      <p:sp>
        <p:nvSpPr>
          <p:cNvPr id="18" name="Tijdelijke aanduiding voor voettekst 17"/>
          <p:cNvSpPr>
            <a:spLocks noGrp="1"/>
          </p:cNvSpPr>
          <p:nvPr>
            <p:ph type="ftr" sz="quarter" idx="15"/>
          </p:nvPr>
        </p:nvSpPr>
        <p:spPr/>
        <p:txBody>
          <a:bodyPr/>
          <a:lstStyle/>
          <a:p>
            <a:r>
              <a:rPr lang="nl-NL"/>
              <a:t>Hans Mommaas (PBL), Congres ‘Grip op Omgevingswet’, Binnenlands Bestuur, Amsterdam</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82035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de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r>
              <a:rPr lang="nl-NL"/>
              <a:t>28 september 2017</a:t>
            </a:r>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r>
              <a:rPr lang="nl-NL"/>
              <a:t>Hans Mommaas (PBL), Congres ‘Grip op Omgevingswet’, Binnenlands Bestuur, Amsterdam</a:t>
            </a:r>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96796181"/>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2" orient="horz" pos="26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de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6" name="Tijdelijke aanduiding voor datum 5"/>
          <p:cNvSpPr>
            <a:spLocks noGrp="1"/>
          </p:cNvSpPr>
          <p:nvPr>
            <p:ph type="dt" sz="half" idx="10"/>
          </p:nvPr>
        </p:nvSpPr>
        <p:spPr/>
        <p:txBody>
          <a:bodyPr/>
          <a:lstStyle/>
          <a:p>
            <a:r>
              <a:rPr lang="nl-NL"/>
              <a:t>28 september 2017</a:t>
            </a:r>
            <a:endParaRPr lang="nl-NL" dirty="0"/>
          </a:p>
        </p:txBody>
      </p:sp>
      <p:sp>
        <p:nvSpPr>
          <p:cNvPr id="7" name="Tijdelijke aanduiding voor voettekst 6"/>
          <p:cNvSpPr>
            <a:spLocks noGrp="1"/>
          </p:cNvSpPr>
          <p:nvPr>
            <p:ph type="ftr" sz="quarter" idx="11"/>
          </p:nvPr>
        </p:nvSpPr>
        <p:spPr/>
        <p:txBody>
          <a:bodyPr/>
          <a:lstStyle/>
          <a:p>
            <a:r>
              <a:rPr lang="nl-NL"/>
              <a:t>Hans Mommaas (PBL), Congres ‘Grip op Omgevingswet’, Binnenlands Bestuur, Amsterdam</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6293215"/>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2" orient="horz" pos="26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dirty="0"/>
              <a:t>Klik om de stijl te bewerken</a:t>
            </a:r>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atum 10"/>
          <p:cNvSpPr>
            <a:spLocks noGrp="1"/>
          </p:cNvSpPr>
          <p:nvPr>
            <p:ph type="dt" sz="half" idx="11"/>
          </p:nvPr>
        </p:nvSpPr>
        <p:spPr/>
        <p:txBody>
          <a:bodyPr/>
          <a:lstStyle/>
          <a:p>
            <a:r>
              <a:rPr lang="nl-NL"/>
              <a:t>28 september 2017</a:t>
            </a:r>
            <a:endParaRPr lang="nl-NL" dirty="0"/>
          </a:p>
        </p:txBody>
      </p:sp>
      <p:sp>
        <p:nvSpPr>
          <p:cNvPr id="12" name="Tijdelijke aanduiding voor voettekst 11"/>
          <p:cNvSpPr>
            <a:spLocks noGrp="1"/>
          </p:cNvSpPr>
          <p:nvPr>
            <p:ph type="ftr" sz="quarter" idx="12"/>
          </p:nvPr>
        </p:nvSpPr>
        <p:spPr/>
        <p:txBody>
          <a:bodyPr/>
          <a:lstStyle/>
          <a:p>
            <a:r>
              <a:rPr lang="nl-NL"/>
              <a:t>Hans Mommaas (PBL), Congres ‘Grip op Omgevingswet’, Binnenlands Bestuur, Amsterdam</a:t>
            </a:r>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49149714"/>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de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0" name="Rechthoek 9"/>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 name="Tijdelijke aanduiding voor datum 12"/>
          <p:cNvSpPr>
            <a:spLocks noGrp="1"/>
          </p:cNvSpPr>
          <p:nvPr>
            <p:ph type="dt" sz="half" idx="11"/>
          </p:nvPr>
        </p:nvSpPr>
        <p:spPr/>
        <p:txBody>
          <a:bodyPr/>
          <a:lstStyle/>
          <a:p>
            <a:r>
              <a:rPr lang="nl-NL"/>
              <a:t>28 september 2017</a:t>
            </a:r>
            <a:endParaRPr lang="nl-NL" dirty="0"/>
          </a:p>
        </p:txBody>
      </p:sp>
      <p:sp>
        <p:nvSpPr>
          <p:cNvPr id="14" name="Tijdelijke aanduiding voor voettekst 13"/>
          <p:cNvSpPr>
            <a:spLocks noGrp="1"/>
          </p:cNvSpPr>
          <p:nvPr>
            <p:ph type="ftr" sz="quarter" idx="12"/>
          </p:nvPr>
        </p:nvSpPr>
        <p:spPr/>
        <p:txBody>
          <a:bodyPr/>
          <a:lstStyle/>
          <a:p>
            <a:r>
              <a:rPr lang="nl-NL"/>
              <a:t>Hans Mommaas (PBL), Congres ‘Grip op Omgevingswet’, Binnenlands Bestuur, Amsterdam</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92243333"/>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8" name="Tijdelijke aanduiding voor afbeelding 9"/>
          <p:cNvSpPr>
            <a:spLocks noGrp="1"/>
          </p:cNvSpPr>
          <p:nvPr>
            <p:ph type="pic" sz="quarter" idx="24" hasCustomPrompt="1"/>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dirty="0"/>
              <a:t>Klik op het pictogram als u een afbeelding </a:t>
            </a:r>
            <a:r>
              <a:rPr lang="nl-NL"/>
              <a:t>wilt toevoegen. Let </a:t>
            </a:r>
            <a:r>
              <a:rPr lang="nl-NL" dirty="0"/>
              <a:t>op de rechten van de foto!</a:t>
            </a:r>
          </a:p>
        </p:txBody>
      </p:sp>
      <p:sp>
        <p:nvSpPr>
          <p:cNvPr id="11" name="Tijdelijke aanduiding voor datum 10"/>
          <p:cNvSpPr>
            <a:spLocks noGrp="1"/>
          </p:cNvSpPr>
          <p:nvPr>
            <p:ph type="dt" sz="half" idx="25"/>
          </p:nvPr>
        </p:nvSpPr>
        <p:spPr/>
        <p:txBody>
          <a:bodyPr/>
          <a:lstStyle/>
          <a:p>
            <a:r>
              <a:rPr lang="nl-NL"/>
              <a:t>28 september 2017</a:t>
            </a:r>
            <a:endParaRPr lang="nl-NL" dirty="0"/>
          </a:p>
        </p:txBody>
      </p:sp>
      <p:sp>
        <p:nvSpPr>
          <p:cNvPr id="12" name="Tijdelijke aanduiding voor voettekst 11"/>
          <p:cNvSpPr>
            <a:spLocks noGrp="1"/>
          </p:cNvSpPr>
          <p:nvPr>
            <p:ph type="ftr" sz="quarter" idx="26"/>
          </p:nvPr>
        </p:nvSpPr>
        <p:spPr/>
        <p:txBody>
          <a:bodyPr/>
          <a:lstStyle/>
          <a:p>
            <a:r>
              <a:rPr lang="nl-NL"/>
              <a:t>Hans Mommaas (PBL), Congres ‘Grip op Omgevingswet’, Binnenlands Bestuur, Amsterdam</a:t>
            </a:r>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71698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p:txBody>
          <a:bodyPr/>
          <a:lstStyle/>
          <a:p>
            <a:r>
              <a:rPr lang="nl-NL" dirty="0"/>
              <a:t>Klik om de stijl te bewerken</a:t>
            </a:r>
          </a:p>
        </p:txBody>
      </p:sp>
      <p:sp>
        <p:nvSpPr>
          <p:cNvPr id="13" name="Tijdelijke aanduiding voor datum 12"/>
          <p:cNvSpPr>
            <a:spLocks noGrp="1"/>
          </p:cNvSpPr>
          <p:nvPr>
            <p:ph type="dt" sz="half" idx="10"/>
          </p:nvPr>
        </p:nvSpPr>
        <p:spPr/>
        <p:txBody>
          <a:bodyPr/>
          <a:lstStyle/>
          <a:p>
            <a:r>
              <a:rPr lang="nl-NL"/>
              <a:t>28 september 2017</a:t>
            </a:r>
            <a:endParaRPr lang="nl-NL" dirty="0"/>
          </a:p>
        </p:txBody>
      </p:sp>
      <p:sp>
        <p:nvSpPr>
          <p:cNvPr id="14" name="Tijdelijke aanduiding voor voettekst 13"/>
          <p:cNvSpPr>
            <a:spLocks noGrp="1"/>
          </p:cNvSpPr>
          <p:nvPr>
            <p:ph type="ftr" sz="quarter" idx="11"/>
          </p:nvPr>
        </p:nvSpPr>
        <p:spPr/>
        <p:txBody>
          <a:bodyPr/>
          <a:lstStyle/>
          <a:p>
            <a:r>
              <a:rPr lang="nl-NL"/>
              <a:t>Hans Mommaas (PBL), Congres ‘Grip op Omgevingswet’, Binnenlands Bestuur, Amsterdam</a:t>
            </a:r>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73873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12" name="Afbeelding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4" name="Rechthoek 13"/>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endParaRPr lang="nl-NL" dirty="0"/>
          </a:p>
        </p:txBody>
      </p:sp>
      <p:sp>
        <p:nvSpPr>
          <p:cNvPr id="11" name="Tijdelijke aanduiding voor afbeelding 9"/>
          <p:cNvSpPr>
            <a:spLocks noGrp="1"/>
          </p:cNvSpPr>
          <p:nvPr>
            <p:ph type="pic" sz="quarter" idx="24" hasCustomPrompt="1"/>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dirty="0"/>
              <a:t>Klik op het pictogram als u een afbeelding </a:t>
            </a:r>
            <a:r>
              <a:rPr lang="nl-NL"/>
              <a:t>wilt toevoegen. Let </a:t>
            </a:r>
            <a:r>
              <a:rPr lang="nl-NL" dirty="0"/>
              <a:t>op de rechten van de foto!</a:t>
            </a:r>
          </a:p>
        </p:txBody>
      </p:sp>
      <p:sp>
        <p:nvSpPr>
          <p:cNvPr id="20" name="Tijdelijke aanduiding voor datum 19"/>
          <p:cNvSpPr>
            <a:spLocks noGrp="1"/>
          </p:cNvSpPr>
          <p:nvPr>
            <p:ph type="dt" sz="half" idx="25"/>
          </p:nvPr>
        </p:nvSpPr>
        <p:spPr/>
        <p:txBody>
          <a:bodyPr/>
          <a:lstStyle/>
          <a:p>
            <a:r>
              <a:rPr lang="nl-NL"/>
              <a:t>28 september 2017</a:t>
            </a:r>
            <a:endParaRPr lang="nl-NL" dirty="0"/>
          </a:p>
        </p:txBody>
      </p:sp>
      <p:sp>
        <p:nvSpPr>
          <p:cNvPr id="21" name="Tijdelijke aanduiding voor voettekst 20"/>
          <p:cNvSpPr>
            <a:spLocks noGrp="1"/>
          </p:cNvSpPr>
          <p:nvPr>
            <p:ph type="ftr" sz="quarter" idx="26"/>
          </p:nvPr>
        </p:nvSpPr>
        <p:spPr/>
        <p:txBody>
          <a:bodyPr/>
          <a:lstStyle/>
          <a:p>
            <a:r>
              <a:rPr lang="nl-NL"/>
              <a:t>Hans Mommaas (PBL), Congres ‘Grip op Omgevingswet’, Binnenlands Bestuur, Amsterdam</a:t>
            </a:r>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40563318"/>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5000" y="1051200"/>
            <a:ext cx="5003800" cy="948047"/>
          </a:xfrm>
        </p:spPr>
        <p:txBody>
          <a:bodyPr anchor="t"/>
          <a:lstStyle/>
          <a:p>
            <a:r>
              <a:rPr lang="nl-NL" dirty="0"/>
              <a:t>Klik om de stijl te bewerken</a:t>
            </a:r>
          </a:p>
        </p:txBody>
      </p:sp>
      <p:sp>
        <p:nvSpPr>
          <p:cNvPr id="10" name="Tijdelijke aanduiding voor afbeelding 9"/>
          <p:cNvSpPr>
            <a:spLocks noGrp="1"/>
          </p:cNvSpPr>
          <p:nvPr>
            <p:ph type="pic" sz="quarter" idx="24" hasCustomPrompt="1"/>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dirty="0"/>
              <a:t>Klik op het pictogram als u een afbeelding </a:t>
            </a:r>
            <a:r>
              <a:rPr lang="nl-NL"/>
              <a:t>wilt toevoegen. Let </a:t>
            </a:r>
            <a:r>
              <a:rPr lang="nl-NL" dirty="0"/>
              <a:t>op de rechten van de foto!</a:t>
            </a:r>
          </a:p>
        </p:txBody>
      </p:sp>
      <p:sp>
        <p:nvSpPr>
          <p:cNvPr id="6" name="Tijdelijke aanduiding voor datum 5"/>
          <p:cNvSpPr>
            <a:spLocks noGrp="1"/>
          </p:cNvSpPr>
          <p:nvPr>
            <p:ph type="dt" sz="half" idx="25"/>
          </p:nvPr>
        </p:nvSpPr>
        <p:spPr/>
        <p:txBody>
          <a:bodyPr/>
          <a:lstStyle/>
          <a:p>
            <a:r>
              <a:rPr lang="nl-NL"/>
              <a:t>28 september 2017</a:t>
            </a:r>
            <a:endParaRPr lang="nl-NL" dirty="0"/>
          </a:p>
        </p:txBody>
      </p:sp>
      <p:sp>
        <p:nvSpPr>
          <p:cNvPr id="12" name="Tijdelijke aanduiding voor voettekst 11"/>
          <p:cNvSpPr>
            <a:spLocks noGrp="1"/>
          </p:cNvSpPr>
          <p:nvPr>
            <p:ph type="ftr" sz="quarter" idx="26"/>
          </p:nvPr>
        </p:nvSpPr>
        <p:spPr/>
        <p:txBody>
          <a:bodyPr/>
          <a:lstStyle/>
          <a:p>
            <a:r>
              <a:rPr lang="nl-NL"/>
              <a:t>Hans Mommaas (PBL), Congres ‘Grip op Omgevingswet’, Binnenlands Bestuur, Amsterdam</a:t>
            </a:r>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809925212"/>
      </p:ext>
    </p:extLst>
  </p:cSld>
  <p:clrMapOvr>
    <a:masterClrMapping/>
  </p:clrMapOvr>
  <p:extLst mod="1">
    <p:ext uri="{DCECCB84-F9BA-43D5-87BE-67443E8EF086}">
      <p15:sldGuideLst xmlns:p15="http://schemas.microsoft.com/office/powerpoint/2012/main">
        <p15:guide id="1" pos="397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buClr>
                <a:schemeClr val="bg2"/>
              </a:buClr>
              <a:tabLst>
                <a:tab pos="1619250" algn="l"/>
              </a:tabLst>
              <a:defRPr>
                <a:solidFill>
                  <a:schemeClr val="bg1"/>
                </a:solidFill>
              </a:defRPr>
            </a:lvl1pPr>
          </a:lstStyle>
          <a:p>
            <a:r>
              <a:rPr lang="nl-NL" dirty="0"/>
              <a:t>Klik op het pictogram als u een afbeelding </a:t>
            </a:r>
            <a:r>
              <a:rPr lang="nl-NL"/>
              <a:t>wilt toevoegen. </a:t>
            </a:r>
            <a:r>
              <a:rPr lang="nl-NL" dirty="0"/>
              <a:t/>
            </a:r>
            <a:br>
              <a:rPr lang="nl-NL" dirty="0"/>
            </a:br>
            <a:r>
              <a:rPr lang="nl-NL" dirty="0"/>
              <a:t>Let op de rechten van de foto!</a:t>
            </a:r>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atum 9"/>
          <p:cNvSpPr>
            <a:spLocks noGrp="1"/>
          </p:cNvSpPr>
          <p:nvPr>
            <p:ph type="dt" sz="half" idx="15"/>
          </p:nvPr>
        </p:nvSpPr>
        <p:spPr/>
        <p:txBody>
          <a:bodyPr/>
          <a:lstStyle>
            <a:lvl1pPr>
              <a:defRPr>
                <a:solidFill>
                  <a:schemeClr val="tx2"/>
                </a:solidFill>
              </a:defRPr>
            </a:lvl1pPr>
          </a:lstStyle>
          <a:p>
            <a:r>
              <a:rPr lang="nl-NL"/>
              <a:t>28 september 2017</a:t>
            </a:r>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r>
              <a:rPr lang="nl-NL"/>
              <a:t>Hans Mommaas (PBL), Congres ‘Grip op Omgevingswet’, Binnenlands Bestuur, Amsterdam</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64176718"/>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alpha val="10000"/>
            </a:schemeClr>
          </a:solidFill>
        </p:spPr>
        <p:txBody>
          <a:bodyPr wrap="square" lIns="720000" tIns="1152000">
            <a:noAutofit/>
          </a:bodyPr>
          <a:lstStyle>
            <a:lvl1pPr>
              <a:defRPr/>
            </a:lvl1pPr>
          </a:lstStyle>
          <a:p>
            <a:r>
              <a:rPr lang="nl-NL" dirty="0"/>
              <a:t>Klik op het pictogram als u een afbeelding </a:t>
            </a:r>
            <a:r>
              <a:rPr lang="nl-NL"/>
              <a:t>wilt toevoegen. </a:t>
            </a:r>
            <a:r>
              <a:rPr lang="nl-NL" dirty="0"/>
              <a:t/>
            </a:r>
            <a:br>
              <a:rPr lang="nl-NL" dirty="0"/>
            </a:br>
            <a:r>
              <a:rPr lang="nl-NL" dirty="0"/>
              <a:t>Let op de rechten van de foto!</a:t>
            </a:r>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endParaRPr lang="nl-NL" dirty="0"/>
          </a:p>
        </p:txBody>
      </p:sp>
      <p:sp>
        <p:nvSpPr>
          <p:cNvPr id="9" name="Tijdelijke aanduiding voor datum 8"/>
          <p:cNvSpPr>
            <a:spLocks noGrp="1"/>
          </p:cNvSpPr>
          <p:nvPr>
            <p:ph type="dt" sz="half" idx="15"/>
          </p:nvPr>
        </p:nvSpPr>
        <p:spPr/>
        <p:txBody>
          <a:bodyPr/>
          <a:lstStyle/>
          <a:p>
            <a:r>
              <a:rPr lang="nl-NL"/>
              <a:t>28 september 2017</a:t>
            </a:r>
            <a:endParaRPr lang="nl-NL" dirty="0"/>
          </a:p>
        </p:txBody>
      </p:sp>
      <p:sp>
        <p:nvSpPr>
          <p:cNvPr id="10" name="Tijdelijke aanduiding voor voettekst 9"/>
          <p:cNvSpPr>
            <a:spLocks noGrp="1"/>
          </p:cNvSpPr>
          <p:nvPr>
            <p:ph type="ftr" sz="quarter" idx="16"/>
          </p:nvPr>
        </p:nvSpPr>
        <p:spPr/>
        <p:txBody>
          <a:bodyPr/>
          <a:lstStyle/>
          <a:p>
            <a:r>
              <a:rPr lang="nl-NL"/>
              <a:t>Hans Mommaas (PBL), Congres ‘Grip op Omgevingswet’, Binnenlands Bestuur, Amsterdam</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702780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dirty="0"/>
              <a:t>Klik op het pictogram als u een afbeelding </a:t>
            </a:r>
            <a:r>
              <a:rPr lang="nl-NL"/>
              <a:t>wilt toevoegen. </a:t>
            </a:r>
            <a:r>
              <a:rPr lang="nl-NL" dirty="0"/>
              <a:t/>
            </a:r>
            <a:br>
              <a:rPr lang="nl-NL" dirty="0"/>
            </a:br>
            <a:r>
              <a:rPr lang="nl-NL" dirty="0"/>
              <a:t>Let op de rechten van de foto!</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atum 7"/>
          <p:cNvSpPr>
            <a:spLocks noGrp="1"/>
          </p:cNvSpPr>
          <p:nvPr>
            <p:ph type="dt" sz="half" idx="15"/>
          </p:nvPr>
        </p:nvSpPr>
        <p:spPr/>
        <p:txBody>
          <a:bodyPr/>
          <a:lstStyle>
            <a:lvl1pPr>
              <a:defRPr>
                <a:solidFill>
                  <a:schemeClr val="tx2"/>
                </a:solidFill>
              </a:defRPr>
            </a:lvl1pPr>
          </a:lstStyle>
          <a:p>
            <a:r>
              <a:rPr lang="nl-NL"/>
              <a:t>28 september 2017</a:t>
            </a:r>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r>
              <a:rPr lang="nl-NL"/>
              <a:t>Hans Mommaas (PBL), Congres ‘Grip op Omgevingswet’, Binnenlands Bestuur, Amsterdam</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40014741"/>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bg1">
              <a:lumMod val="85000"/>
            </a:schemeClr>
          </a:solidFill>
        </p:spPr>
        <p:txBody>
          <a:bodyPr wrap="square" lIns="720000" tIns="1152000">
            <a:noAutofit/>
          </a:bodyPr>
          <a:lstStyle>
            <a:lvl1pPr>
              <a:defRPr/>
            </a:lvl1pPr>
          </a:lstStyle>
          <a:p>
            <a:r>
              <a:rPr lang="nl-NL" dirty="0"/>
              <a:t>Klik op het pictogram als u een afbeelding </a:t>
            </a:r>
            <a:r>
              <a:rPr lang="nl-NL"/>
              <a:t>wilt toevoegen. </a:t>
            </a:r>
            <a:r>
              <a:rPr lang="nl-NL" dirty="0"/>
              <a:t/>
            </a:r>
            <a:br>
              <a:rPr lang="nl-NL" dirty="0"/>
            </a:br>
            <a:r>
              <a:rPr lang="nl-NL" dirty="0"/>
              <a:t>Let op de rechten van de foto!</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atum 7"/>
          <p:cNvSpPr>
            <a:spLocks noGrp="1"/>
          </p:cNvSpPr>
          <p:nvPr>
            <p:ph type="dt" sz="half" idx="15"/>
          </p:nvPr>
        </p:nvSpPr>
        <p:spPr/>
        <p:txBody>
          <a:bodyPr/>
          <a:lstStyle/>
          <a:p>
            <a:r>
              <a:rPr lang="nl-NL"/>
              <a:t>28 september 2017</a:t>
            </a:r>
            <a:endParaRPr lang="nl-NL" dirty="0"/>
          </a:p>
        </p:txBody>
      </p:sp>
      <p:sp>
        <p:nvSpPr>
          <p:cNvPr id="9" name="Tijdelijke aanduiding voor voettekst 8"/>
          <p:cNvSpPr>
            <a:spLocks noGrp="1"/>
          </p:cNvSpPr>
          <p:nvPr>
            <p:ph type="ftr" sz="quarter" idx="16"/>
          </p:nvPr>
        </p:nvSpPr>
        <p:spPr/>
        <p:txBody>
          <a:bodyPr/>
          <a:lstStyle/>
          <a:p>
            <a:r>
              <a:rPr lang="nl-NL"/>
              <a:t>Hans Mommaas (PBL), Congres ‘Grip op Omgevingswet’, Binnenlands Bestuur, Amsterdam</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25115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hasCustomPrompt="1"/>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dirty="0"/>
              <a:t>Klik op het pictogram als u een afbeelding </a:t>
            </a:r>
            <a:r>
              <a:rPr lang="nl-NL"/>
              <a:t>wilt toevoegen. </a:t>
            </a:r>
            <a:r>
              <a:rPr lang="nl-NL" dirty="0"/>
              <a:t/>
            </a:r>
            <a:br>
              <a:rPr lang="nl-NL" dirty="0"/>
            </a:br>
            <a:r>
              <a:rPr lang="nl-NL" dirty="0"/>
              <a:t>Let op de rechten van de foto!</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endParaRPr lang="nl-NL" dirty="0"/>
          </a:p>
        </p:txBody>
      </p:sp>
      <p:sp>
        <p:nvSpPr>
          <p:cNvPr id="13" name="Tijdelijke aanduiding voor datum 12"/>
          <p:cNvSpPr>
            <a:spLocks noGrp="1"/>
          </p:cNvSpPr>
          <p:nvPr>
            <p:ph type="dt" sz="half" idx="15"/>
          </p:nvPr>
        </p:nvSpPr>
        <p:spPr/>
        <p:txBody>
          <a:bodyPr/>
          <a:lstStyle/>
          <a:p>
            <a:r>
              <a:rPr lang="nl-NL"/>
              <a:t>28 september 2017</a:t>
            </a:r>
            <a:endParaRPr lang="nl-NL" dirty="0"/>
          </a:p>
        </p:txBody>
      </p:sp>
      <p:sp>
        <p:nvSpPr>
          <p:cNvPr id="14" name="Tijdelijke aanduiding voor voettekst 13"/>
          <p:cNvSpPr>
            <a:spLocks noGrp="1"/>
          </p:cNvSpPr>
          <p:nvPr>
            <p:ph type="ftr" sz="quarter" idx="16"/>
          </p:nvPr>
        </p:nvSpPr>
        <p:spPr/>
        <p:txBody>
          <a:bodyPr/>
          <a:lstStyle/>
          <a:p>
            <a:r>
              <a:rPr lang="nl-NL"/>
              <a:t>Hans Mommaas (PBL), Congres ‘Grip op Omgevingswet’, Binnenlands Bestuur, Amsterdam</a:t>
            </a:r>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94377468"/>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hasCustomPrompt="1"/>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alpha val="10000"/>
            </a:schemeClr>
          </a:solidFill>
        </p:spPr>
        <p:txBody>
          <a:bodyPr wrap="square" lIns="612000">
            <a:noAutofit/>
          </a:bodyPr>
          <a:lstStyle>
            <a:lvl1pPr>
              <a:defRPr/>
            </a:lvl1pPr>
          </a:lstStyle>
          <a:p>
            <a:r>
              <a:rPr lang="nl-NL" dirty="0"/>
              <a:t>Klik op het pictogram als u een afbeelding </a:t>
            </a:r>
            <a:r>
              <a:rPr lang="nl-NL"/>
              <a:t>wilt toevoegen. </a:t>
            </a:r>
            <a:r>
              <a:rPr lang="nl-NL" dirty="0"/>
              <a:t/>
            </a:r>
            <a:br>
              <a:rPr lang="nl-NL" dirty="0"/>
            </a:br>
            <a:r>
              <a:rPr lang="nl-NL" dirty="0"/>
              <a:t>Let op de rechten van de foto!</a:t>
            </a:r>
          </a:p>
        </p:txBody>
      </p:sp>
      <p:sp>
        <p:nvSpPr>
          <p:cNvPr id="9" name="Titel 8"/>
          <p:cNvSpPr>
            <a:spLocks noGrp="1"/>
          </p:cNvSpPr>
          <p:nvPr>
            <p:ph type="title"/>
          </p:nvPr>
        </p:nvSpPr>
        <p:spPr>
          <a:xfrm>
            <a:off x="634206" y="1051200"/>
            <a:ext cx="10924382" cy="946800"/>
          </a:xfrm>
        </p:spPr>
        <p:txBody>
          <a:bodyPr anchor="t"/>
          <a:lstStyle/>
          <a:p>
            <a:r>
              <a:rPr lang="nl-NL" dirty="0"/>
              <a:t>Klik om de stijl te bewerken</a:t>
            </a:r>
          </a:p>
        </p:txBody>
      </p:sp>
      <p:sp>
        <p:nvSpPr>
          <p:cNvPr id="5" name="Tijdelijke aanduiding voor datum 4"/>
          <p:cNvSpPr>
            <a:spLocks noGrp="1"/>
          </p:cNvSpPr>
          <p:nvPr>
            <p:ph type="dt" sz="half" idx="15"/>
          </p:nvPr>
        </p:nvSpPr>
        <p:spPr/>
        <p:txBody>
          <a:bodyPr/>
          <a:lstStyle/>
          <a:p>
            <a:r>
              <a:rPr lang="nl-NL"/>
              <a:t>28 september 2017</a:t>
            </a:r>
            <a:endParaRPr lang="nl-NL" dirty="0"/>
          </a:p>
        </p:txBody>
      </p:sp>
      <p:sp>
        <p:nvSpPr>
          <p:cNvPr id="6" name="Tijdelijke aanduiding voor voettekst 5"/>
          <p:cNvSpPr>
            <a:spLocks noGrp="1"/>
          </p:cNvSpPr>
          <p:nvPr>
            <p:ph type="ftr" sz="quarter" idx="16"/>
          </p:nvPr>
        </p:nvSpPr>
        <p:spPr/>
        <p:txBody>
          <a:bodyPr/>
          <a:lstStyle/>
          <a:p>
            <a:r>
              <a:rPr lang="nl-NL"/>
              <a:t>Hans Mommaas (PBL), Congres ‘Grip op Omgevingswet’, Binnenlands Bestuur, Amsterdam</a:t>
            </a:r>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69297144"/>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dirty="0"/>
              <a:t>Klik om de stijl te bewerken</a:t>
            </a:r>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atum 9"/>
          <p:cNvSpPr>
            <a:spLocks noGrp="1"/>
          </p:cNvSpPr>
          <p:nvPr>
            <p:ph type="dt" sz="half" idx="14"/>
          </p:nvPr>
        </p:nvSpPr>
        <p:spPr/>
        <p:txBody>
          <a:bodyPr/>
          <a:lstStyle/>
          <a:p>
            <a:r>
              <a:rPr lang="nl-NL"/>
              <a:t>28 september 2017</a:t>
            </a:r>
            <a:endParaRPr lang="nl-NL" dirty="0"/>
          </a:p>
        </p:txBody>
      </p:sp>
      <p:sp>
        <p:nvSpPr>
          <p:cNvPr id="11" name="Tijdelijke aanduiding voor voettekst 10"/>
          <p:cNvSpPr>
            <a:spLocks noGrp="1"/>
          </p:cNvSpPr>
          <p:nvPr>
            <p:ph type="ftr" sz="quarter" idx="15"/>
          </p:nvPr>
        </p:nvSpPr>
        <p:spPr/>
        <p:txBody>
          <a:bodyPr/>
          <a:lstStyle/>
          <a:p>
            <a:r>
              <a:rPr lang="nl-NL"/>
              <a:t>Hans Mommaas (PBL), Congres ‘Grip op Omgevingswet’, Binnenlands Bestuur, Amsterdam</a:t>
            </a:r>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403764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atum 10"/>
          <p:cNvSpPr>
            <a:spLocks noGrp="1"/>
          </p:cNvSpPr>
          <p:nvPr>
            <p:ph type="dt" sz="half" idx="16"/>
          </p:nvPr>
        </p:nvSpPr>
        <p:spPr/>
        <p:txBody>
          <a:bodyPr/>
          <a:lstStyle/>
          <a:p>
            <a:r>
              <a:rPr lang="nl-NL"/>
              <a:t>28 september 2017</a:t>
            </a:r>
            <a:endParaRPr lang="nl-NL" dirty="0"/>
          </a:p>
        </p:txBody>
      </p:sp>
      <p:sp>
        <p:nvSpPr>
          <p:cNvPr id="12" name="Tijdelijke aanduiding voor voettekst 11"/>
          <p:cNvSpPr>
            <a:spLocks noGrp="1"/>
          </p:cNvSpPr>
          <p:nvPr>
            <p:ph type="ftr" sz="quarter" idx="17"/>
          </p:nvPr>
        </p:nvSpPr>
        <p:spPr/>
        <p:txBody>
          <a:bodyPr/>
          <a:lstStyle/>
          <a:p>
            <a:r>
              <a:rPr lang="nl-NL"/>
              <a:t>Hans Mommaas (PBL), Congres ‘Grip op Omgevingswet’, Binnenlands Bestuur, Amsterdam</a:t>
            </a:r>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88561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hasCustomPrompt="1"/>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175" h="6858000">
                <a:moveTo>
                  <a:pt x="0" y="0"/>
                </a:moveTo>
                <a:lnTo>
                  <a:pt x="5776763" y="0"/>
                </a:lnTo>
                <a:lnTo>
                  <a:pt x="5776763" y="1144800"/>
                </a:lnTo>
                <a:lnTo>
                  <a:pt x="6099175" y="1144800"/>
                </a:lnTo>
                <a:lnTo>
                  <a:pt x="6099175" y="6541200"/>
                </a:lnTo>
                <a:lnTo>
                  <a:pt x="5776595" y="6541200"/>
                </a:lnTo>
                <a:lnTo>
                  <a:pt x="5776595" y="6858000"/>
                </a:lnTo>
                <a:lnTo>
                  <a:pt x="0" y="6858000"/>
                </a:lnTo>
                <a:close/>
              </a:path>
            </a:pathLst>
          </a:custGeom>
          <a:solidFill>
            <a:schemeClr val="bg1">
              <a:lumMod val="85000"/>
            </a:schemeClr>
          </a:solidFill>
        </p:spPr>
        <p:txBody>
          <a:bodyPr wrap="square" lIns="612000" anchor="ctr" anchorCtr="0">
            <a:noAutofit/>
          </a:bodyPr>
          <a:lstStyle>
            <a:lvl1pPr>
              <a:defRPr baseline="0"/>
            </a:lvl1pPr>
          </a:lstStyle>
          <a:p>
            <a:r>
              <a:rPr lang="nl-NL" dirty="0"/>
              <a:t>Klik op het pictogram als u een afbeelding </a:t>
            </a:r>
            <a:r>
              <a:rPr lang="nl-NL"/>
              <a:t>wilt toevoegen. Let </a:t>
            </a:r>
            <a:r>
              <a:rPr lang="nl-NL" dirty="0"/>
              <a:t>op de rechten van de foto!</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4" name="Afbeelding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879600"/>
          </a:xfrm>
          <a:prstGeom prst="rect">
            <a:avLst/>
          </a:prstGeom>
        </p:spPr>
      </p:pic>
      <p:sp>
        <p:nvSpPr>
          <p:cNvPr id="19" name="Rechthoek 18"/>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datum 10"/>
          <p:cNvSpPr>
            <a:spLocks noGrp="1"/>
          </p:cNvSpPr>
          <p:nvPr>
            <p:ph type="dt" sz="half" idx="23"/>
          </p:nvPr>
        </p:nvSpPr>
        <p:spPr/>
        <p:txBody>
          <a:bodyPr/>
          <a:lstStyle/>
          <a:p>
            <a:r>
              <a:rPr lang="nl-NL"/>
              <a:t>28 september 2017</a:t>
            </a:r>
            <a:endParaRPr lang="nl-NL" dirty="0"/>
          </a:p>
        </p:txBody>
      </p:sp>
      <p:sp>
        <p:nvSpPr>
          <p:cNvPr id="12" name="Tijdelijke aanduiding voor voettekst 11"/>
          <p:cNvSpPr>
            <a:spLocks noGrp="1"/>
          </p:cNvSpPr>
          <p:nvPr>
            <p:ph type="ftr" sz="quarter" idx="24"/>
          </p:nvPr>
        </p:nvSpPr>
        <p:spPr/>
        <p:txBody>
          <a:bodyPr/>
          <a:lstStyle/>
          <a:p>
            <a:r>
              <a:rPr lang="nl-NL"/>
              <a:t>Hans Mommaas (PBL), Congres ‘Grip op Omgevingswet’, Binnenlands Bestuur, Amsterdam</a:t>
            </a:r>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de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Tree>
    <p:extLst>
      <p:ext uri="{BB962C8B-B14F-4D97-AF65-F5344CB8AC3E}">
        <p14:creationId xmlns:p14="http://schemas.microsoft.com/office/powerpoint/2010/main" val="1420266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jdelijke aanduiding voor datum 13"/>
          <p:cNvSpPr>
            <a:spLocks noGrp="1"/>
          </p:cNvSpPr>
          <p:nvPr>
            <p:ph type="dt" sz="half" idx="20"/>
          </p:nvPr>
        </p:nvSpPr>
        <p:spPr/>
        <p:txBody>
          <a:bodyPr/>
          <a:lstStyle/>
          <a:p>
            <a:r>
              <a:rPr lang="nl-NL"/>
              <a:t>28 september 2017</a:t>
            </a:r>
            <a:endParaRPr lang="nl-NL" dirty="0"/>
          </a:p>
        </p:txBody>
      </p:sp>
      <p:sp>
        <p:nvSpPr>
          <p:cNvPr id="15" name="Tijdelijke aanduiding voor voettekst 14"/>
          <p:cNvSpPr>
            <a:spLocks noGrp="1"/>
          </p:cNvSpPr>
          <p:nvPr>
            <p:ph type="ftr" sz="quarter" idx="21"/>
          </p:nvPr>
        </p:nvSpPr>
        <p:spPr/>
        <p:txBody>
          <a:bodyPr/>
          <a:lstStyle/>
          <a:p>
            <a:r>
              <a:rPr lang="nl-NL"/>
              <a:t>Hans Mommaas (PBL), Congres ‘Grip op Omgevingswet’, Binnenlands Bestuur, Amsterdam</a:t>
            </a:r>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728115316"/>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dirty="0"/>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1879600"/>
          </a:xfrm>
          <a:prstGeom prst="rect">
            <a:avLst/>
          </a:prstGeom>
        </p:spPr>
      </p:pic>
      <p:sp>
        <p:nvSpPr>
          <p:cNvPr id="7" name="Tijdelijke aanduiding voor datum 6"/>
          <p:cNvSpPr>
            <a:spLocks noGrp="1"/>
          </p:cNvSpPr>
          <p:nvPr>
            <p:ph type="dt" sz="half" idx="22"/>
          </p:nvPr>
        </p:nvSpPr>
        <p:spPr/>
        <p:txBody>
          <a:bodyPr/>
          <a:lstStyle/>
          <a:p>
            <a:r>
              <a:rPr lang="nl-NL"/>
              <a:t>28 september 2017</a:t>
            </a:r>
            <a:endParaRPr lang="nl-NL" dirty="0"/>
          </a:p>
        </p:txBody>
      </p:sp>
      <p:sp>
        <p:nvSpPr>
          <p:cNvPr id="8" name="Tijdelijke aanduiding voor voettekst 7"/>
          <p:cNvSpPr>
            <a:spLocks noGrp="1"/>
          </p:cNvSpPr>
          <p:nvPr>
            <p:ph type="ftr" sz="quarter" idx="23"/>
          </p:nvPr>
        </p:nvSpPr>
        <p:spPr/>
        <p:txBody>
          <a:bodyPr/>
          <a:lstStyle/>
          <a:p>
            <a:r>
              <a:rPr lang="nl-NL"/>
              <a:t>Hans Mommaas (PBL), Congres ‘Grip op Omgevingswet’, Binnenlands Bestuur, Amsterdam</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721991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1879600"/>
          </a:xfrm>
          <a:prstGeom prst="rect">
            <a:avLst/>
          </a:prstGeom>
        </p:spPr>
      </p:pic>
      <p:sp>
        <p:nvSpPr>
          <p:cNvPr id="7" name="Tijdelijke aanduiding voor datum 6"/>
          <p:cNvSpPr>
            <a:spLocks noGrp="1"/>
          </p:cNvSpPr>
          <p:nvPr>
            <p:ph type="dt" sz="half" idx="22"/>
          </p:nvPr>
        </p:nvSpPr>
        <p:spPr/>
        <p:txBody>
          <a:bodyPr/>
          <a:lstStyle/>
          <a:p>
            <a:r>
              <a:rPr lang="nl-NL"/>
              <a:t>28 september 2017</a:t>
            </a:r>
            <a:endParaRPr lang="nl-NL" dirty="0"/>
          </a:p>
        </p:txBody>
      </p:sp>
      <p:sp>
        <p:nvSpPr>
          <p:cNvPr id="8" name="Tijdelijke aanduiding voor voettekst 7"/>
          <p:cNvSpPr>
            <a:spLocks noGrp="1"/>
          </p:cNvSpPr>
          <p:nvPr>
            <p:ph type="ftr" sz="quarter" idx="23"/>
          </p:nvPr>
        </p:nvSpPr>
        <p:spPr/>
        <p:txBody>
          <a:bodyPr/>
          <a:lstStyle/>
          <a:p>
            <a:r>
              <a:rPr lang="nl-NL"/>
              <a:t>Hans Mommaas (PBL), Congres ‘Grip op Omgevingswet’, Binnenlands Bestuur, Amsterdam</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020549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1879600"/>
          </a:xfrm>
          <a:prstGeom prst="rect">
            <a:avLst/>
          </a:prstGeom>
        </p:spPr>
      </p:pic>
      <p:sp>
        <p:nvSpPr>
          <p:cNvPr id="6" name="Tijdelijke aanduiding voor datum 5"/>
          <p:cNvSpPr>
            <a:spLocks noGrp="1"/>
          </p:cNvSpPr>
          <p:nvPr>
            <p:ph type="dt" sz="half" idx="22"/>
          </p:nvPr>
        </p:nvSpPr>
        <p:spPr/>
        <p:txBody>
          <a:bodyPr/>
          <a:lstStyle>
            <a:lvl1pPr>
              <a:defRPr>
                <a:solidFill>
                  <a:schemeClr val="tx2"/>
                </a:solidFill>
              </a:defRPr>
            </a:lvl1pPr>
          </a:lstStyle>
          <a:p>
            <a:r>
              <a:rPr lang="nl-NL"/>
              <a:t>28 september 2017</a:t>
            </a:r>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r>
              <a:rPr lang="nl-NL"/>
              <a:t>Hans Mommaas (PBL), Congres ‘Grip op Omgevingswet’, Binnenlands Bestuur, Amsterdam</a:t>
            </a:r>
            <a:endParaRPr lang="nl-NL" dirty="0"/>
          </a:p>
        </p:txBody>
      </p:sp>
    </p:spTree>
    <p:extLst>
      <p:ext uri="{BB962C8B-B14F-4D97-AF65-F5344CB8AC3E}">
        <p14:creationId xmlns:p14="http://schemas.microsoft.com/office/powerpoint/2010/main" val="400027978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dirty="0"/>
              <a:t>Klik om de stijl te bewerken</a:t>
            </a:r>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879600"/>
          </a:xfrm>
          <a:prstGeom prst="rect">
            <a:avLst/>
          </a:prstGeom>
          <a:solidFill>
            <a:schemeClr val="bg2"/>
          </a:solidFill>
        </p:spPr>
      </p:pic>
      <p:sp>
        <p:nvSpPr>
          <p:cNvPr id="16" name="Tijdelijke aanduiding voor afbeelding 15"/>
          <p:cNvSpPr>
            <a:spLocks noGrp="1"/>
          </p:cNvSpPr>
          <p:nvPr>
            <p:ph type="pic" sz="quarter" idx="11" hasCustomPrompt="1"/>
          </p:nvPr>
        </p:nvSpPr>
        <p:spPr>
          <a:xfrm>
            <a:off x="0" y="-1"/>
            <a:ext cx="12192000" cy="3427413"/>
          </a:xfrm>
          <a:custGeom>
            <a:avLst/>
            <a:gdLst>
              <a:gd name="connsiteX0" fmla="*/ 5772000 w 12192000"/>
              <a:gd name="connsiteY0" fmla="*/ 1 h 3427413"/>
              <a:gd name="connsiteX1" fmla="*/ 5772000 w 12192000"/>
              <a:gd name="connsiteY1" fmla="*/ 1144801 h 3427413"/>
              <a:gd name="connsiteX2" fmla="*/ 6420000 w 12192000"/>
              <a:gd name="connsiteY2" fmla="*/ 1144801 h 3427413"/>
              <a:gd name="connsiteX3" fmla="*/ 64200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2000" y="1"/>
                </a:moveTo>
                <a:lnTo>
                  <a:pt x="5772000" y="1144801"/>
                </a:lnTo>
                <a:lnTo>
                  <a:pt x="6420000" y="1144801"/>
                </a:lnTo>
                <a:lnTo>
                  <a:pt x="6420000" y="1"/>
                </a:lnTo>
                <a:close/>
                <a:moveTo>
                  <a:pt x="0" y="0"/>
                </a:moveTo>
                <a:lnTo>
                  <a:pt x="12192000" y="0"/>
                </a:lnTo>
                <a:lnTo>
                  <a:pt x="12192000" y="3427413"/>
                </a:lnTo>
                <a:lnTo>
                  <a:pt x="0" y="3427413"/>
                </a:lnTo>
                <a:close/>
              </a:path>
            </a:pathLst>
          </a:custGeom>
          <a:solidFill>
            <a:schemeClr val="tx1">
              <a:lumMod val="85000"/>
            </a:schemeClr>
          </a:solidFill>
        </p:spPr>
        <p:txBody>
          <a:bodyPr wrap="square" lIns="648000" anchor="ctr" anchorCtr="0">
            <a:noAutofit/>
          </a:bodyPr>
          <a:lstStyle>
            <a:lvl1pPr>
              <a:buClr>
                <a:schemeClr val="bg2"/>
              </a:buClr>
              <a:defRPr>
                <a:solidFill>
                  <a:schemeClr val="bg1"/>
                </a:solidFill>
              </a:defRPr>
            </a:lvl1pPr>
          </a:lstStyle>
          <a:p>
            <a:r>
              <a:rPr lang="nl-NL" dirty="0"/>
              <a:t>Klik op het pictogram als u een afbeelding </a:t>
            </a:r>
            <a:r>
              <a:rPr lang="nl-NL"/>
              <a:t>wilt toevoegen. </a:t>
            </a:r>
            <a:r>
              <a:rPr lang="nl-NL" dirty="0"/>
              <a:t/>
            </a:r>
            <a:br>
              <a:rPr lang="nl-NL" dirty="0"/>
            </a:br>
            <a:r>
              <a:rPr lang="nl-NL" dirty="0"/>
              <a:t>Let op de rechten van de foto!</a:t>
            </a:r>
          </a:p>
          <a:p>
            <a:endParaRPr lang="nl-NL" dirty="0"/>
          </a:p>
        </p:txBody>
      </p:sp>
      <p:pic>
        <p:nvPicPr>
          <p:cNvPr id="13" name="Afbeelding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509"/>
            <a:ext cx="12192000" cy="1879600"/>
          </a:xfrm>
          <a:prstGeom prst="rect">
            <a:avLst/>
          </a:prstGeom>
        </p:spPr>
      </p:pic>
    </p:spTree>
    <p:extLst>
      <p:ext uri="{BB962C8B-B14F-4D97-AF65-F5344CB8AC3E}">
        <p14:creationId xmlns:p14="http://schemas.microsoft.com/office/powerpoint/2010/main" val="1852549625"/>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Rechthoek 16"/>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Rechthoek 14"/>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879600"/>
          </a:xfrm>
          <a:prstGeom prst="rect">
            <a:avLst/>
          </a:prstGeom>
        </p:spPr>
      </p:pic>
      <p:sp>
        <p:nvSpPr>
          <p:cNvPr id="18" name="Tijdelijke aanduiding voor datum 17"/>
          <p:cNvSpPr>
            <a:spLocks noGrp="1"/>
          </p:cNvSpPr>
          <p:nvPr>
            <p:ph type="dt" sz="half" idx="17"/>
          </p:nvPr>
        </p:nvSpPr>
        <p:spPr/>
        <p:txBody>
          <a:bodyPr/>
          <a:lstStyle/>
          <a:p>
            <a:r>
              <a:rPr lang="nl-NL"/>
              <a:t>28 september 2017</a:t>
            </a:r>
            <a:endParaRPr lang="nl-NL" dirty="0"/>
          </a:p>
        </p:txBody>
      </p:sp>
      <p:sp>
        <p:nvSpPr>
          <p:cNvPr id="19" name="Tijdelijke aanduiding voor voettekst 18"/>
          <p:cNvSpPr>
            <a:spLocks noGrp="1"/>
          </p:cNvSpPr>
          <p:nvPr>
            <p:ph type="ftr" sz="quarter" idx="18"/>
          </p:nvPr>
        </p:nvSpPr>
        <p:spPr/>
        <p:txBody>
          <a:bodyPr/>
          <a:lstStyle/>
          <a:p>
            <a:r>
              <a:rPr lang="nl-NL"/>
              <a:t>Hans Mommaas (PBL), Congres ‘Grip op Omgevingswet’, Binnenlands Bestuur, Amsterdam</a:t>
            </a:r>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de stijl te bewerken</a:t>
            </a:r>
            <a:endParaRPr lang="nl-NL" dirty="0"/>
          </a:p>
        </p:txBody>
      </p:sp>
    </p:spTree>
    <p:extLst>
      <p:ext uri="{BB962C8B-B14F-4D97-AF65-F5344CB8AC3E}">
        <p14:creationId xmlns:p14="http://schemas.microsoft.com/office/powerpoint/2010/main" val="1396010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de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r>
              <a:rPr lang="nl-NL"/>
              <a:t>28 september 2017</a:t>
            </a:r>
            <a:endParaRPr lang="nl-NL" dirty="0"/>
          </a:p>
        </p:txBody>
      </p:sp>
      <p:sp>
        <p:nvSpPr>
          <p:cNvPr id="16" name="Tijdelijke aanduiding voor voettekst 15"/>
          <p:cNvSpPr>
            <a:spLocks noGrp="1"/>
          </p:cNvSpPr>
          <p:nvPr>
            <p:ph type="ftr" sz="quarter" idx="15"/>
          </p:nvPr>
        </p:nvSpPr>
        <p:spPr/>
        <p:txBody>
          <a:bodyPr/>
          <a:lstStyle/>
          <a:p>
            <a:r>
              <a:rPr lang="nl-NL"/>
              <a:t>Hans Mommaas (PBL), Congres ‘Grip op Omgevingswet’, Binnenlands Bestuur, Amsterdam</a:t>
            </a:r>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1" name="Afbeelding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879600"/>
          </a:xfrm>
          <a:prstGeom prst="rect">
            <a:avLst/>
          </a:prstGeom>
        </p:spPr>
      </p:pic>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33886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de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19" name="Afbeelding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Tijdelijke aanduiding voor datum 4"/>
          <p:cNvSpPr>
            <a:spLocks noGrp="1"/>
          </p:cNvSpPr>
          <p:nvPr>
            <p:ph type="dt" sz="half" idx="20"/>
          </p:nvPr>
        </p:nvSpPr>
        <p:spPr/>
        <p:txBody>
          <a:bodyPr/>
          <a:lstStyle/>
          <a:p>
            <a:r>
              <a:rPr lang="nl-NL"/>
              <a:t>28 september 2017</a:t>
            </a:r>
            <a:endParaRPr lang="nl-NL" dirty="0"/>
          </a:p>
        </p:txBody>
      </p:sp>
      <p:sp>
        <p:nvSpPr>
          <p:cNvPr id="9" name="Tijdelijke aanduiding voor voettekst 8"/>
          <p:cNvSpPr>
            <a:spLocks noGrp="1"/>
          </p:cNvSpPr>
          <p:nvPr>
            <p:ph type="ftr" sz="quarter" idx="21"/>
          </p:nvPr>
        </p:nvSpPr>
        <p:spPr/>
        <p:txBody>
          <a:bodyPr/>
          <a:lstStyle/>
          <a:p>
            <a:r>
              <a:rPr lang="nl-NL"/>
              <a:t>Hans Mommaas (PBL), Congres ‘Grip op Omgevingswet’, Binnenlands Bestuur, Amsterdam</a:t>
            </a:r>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Tree>
    <p:extLst>
      <p:ext uri="{BB962C8B-B14F-4D97-AF65-F5344CB8AC3E}">
        <p14:creationId xmlns:p14="http://schemas.microsoft.com/office/powerpoint/2010/main" val="3515851032"/>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endParaRPr lang="nl-NL" dirty="0"/>
          </a:p>
        </p:txBody>
      </p:sp>
      <p:sp>
        <p:nvSpPr>
          <p:cNvPr id="14" name="Tijdelijke aanduiding voor afbeelding 21"/>
          <p:cNvSpPr>
            <a:spLocks noGrp="1"/>
          </p:cNvSpPr>
          <p:nvPr>
            <p:ph type="pic" sz="quarter" idx="10" hasCustomPrompt="1"/>
          </p:nvPr>
        </p:nvSpPr>
        <p:spPr>
          <a:xfrm>
            <a:off x="0" y="0"/>
            <a:ext cx="6098242" cy="6858000"/>
          </a:xfrm>
          <a:custGeom>
            <a:avLst/>
            <a:gdLst>
              <a:gd name="connsiteX0" fmla="*/ 0 w 6098242"/>
              <a:gd name="connsiteY0" fmla="*/ 0 h 6858000"/>
              <a:gd name="connsiteX1" fmla="*/ 5862000 w 6098242"/>
              <a:gd name="connsiteY1" fmla="*/ 0 h 6858000"/>
              <a:gd name="connsiteX2" fmla="*/ 5862000 w 6098242"/>
              <a:gd name="connsiteY2" fmla="*/ 708025 h 6858000"/>
              <a:gd name="connsiteX3" fmla="*/ 6098242 w 6098242"/>
              <a:gd name="connsiteY3" fmla="*/ 708025 h 6858000"/>
              <a:gd name="connsiteX4" fmla="*/ 6098242 w 6098242"/>
              <a:gd name="connsiteY4" fmla="*/ 6620400 h 6858000"/>
              <a:gd name="connsiteX5" fmla="*/ 5862000 w 6098242"/>
              <a:gd name="connsiteY5" fmla="*/ 6620400 h 6858000"/>
              <a:gd name="connsiteX6" fmla="*/ 5862000 w 6098242"/>
              <a:gd name="connsiteY6" fmla="*/ 6858000 h 6858000"/>
              <a:gd name="connsiteX7" fmla="*/ 0 w 609824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42" h="6858000">
                <a:moveTo>
                  <a:pt x="0" y="0"/>
                </a:moveTo>
                <a:lnTo>
                  <a:pt x="5862000" y="0"/>
                </a:lnTo>
                <a:lnTo>
                  <a:pt x="5862000" y="708025"/>
                </a:lnTo>
                <a:lnTo>
                  <a:pt x="6098242" y="708025"/>
                </a:lnTo>
                <a:lnTo>
                  <a:pt x="6098242" y="6620400"/>
                </a:lnTo>
                <a:lnTo>
                  <a:pt x="5862000" y="6620400"/>
                </a:lnTo>
                <a:lnTo>
                  <a:pt x="5862000" y="6858000"/>
                </a:lnTo>
                <a:lnTo>
                  <a:pt x="0" y="6858000"/>
                </a:lnTo>
                <a:close/>
              </a:path>
            </a:pathLst>
          </a:custGeom>
          <a:solidFill>
            <a:schemeClr val="tx1">
              <a:alpha val="10000"/>
            </a:schemeClr>
          </a:solidFill>
        </p:spPr>
        <p:txBody>
          <a:bodyPr wrap="square" lIns="612000" anchor="ctr" anchorCtr="0">
            <a:noAutofit/>
          </a:bodyPr>
          <a:lstStyle>
            <a:lvl1pPr algn="l">
              <a:defRPr>
                <a:solidFill>
                  <a:schemeClr val="tx1"/>
                </a:solidFill>
              </a:defRPr>
            </a:lvl1pPr>
          </a:lstStyle>
          <a:p>
            <a:r>
              <a:rPr lang="nl-NL" dirty="0"/>
              <a:t>Klik op het pictogram als u een afbeelding </a:t>
            </a:r>
            <a:r>
              <a:rPr lang="nl-NL"/>
              <a:t>wilt toevoegen. Let </a:t>
            </a:r>
            <a:r>
              <a:rPr lang="nl-NL" dirty="0"/>
              <a:t>op de rechten van de foto!</a:t>
            </a:r>
          </a:p>
        </p:txBody>
      </p:sp>
      <p:sp>
        <p:nvSpPr>
          <p:cNvPr id="17" name="Tijdelijke aanduiding voor datum 16"/>
          <p:cNvSpPr>
            <a:spLocks noGrp="1"/>
          </p:cNvSpPr>
          <p:nvPr>
            <p:ph type="dt" sz="half" idx="14"/>
          </p:nvPr>
        </p:nvSpPr>
        <p:spPr/>
        <p:txBody>
          <a:bodyPr/>
          <a:lstStyle/>
          <a:p>
            <a:r>
              <a:rPr lang="nl-NL"/>
              <a:t>28 september 2017</a:t>
            </a:r>
            <a:endParaRPr lang="nl-NL" dirty="0"/>
          </a:p>
        </p:txBody>
      </p:sp>
      <p:sp>
        <p:nvSpPr>
          <p:cNvPr id="18" name="Tijdelijke aanduiding voor voettekst 17"/>
          <p:cNvSpPr>
            <a:spLocks noGrp="1"/>
          </p:cNvSpPr>
          <p:nvPr>
            <p:ph type="ftr" sz="quarter" idx="15"/>
          </p:nvPr>
        </p:nvSpPr>
        <p:spPr/>
        <p:txBody>
          <a:bodyPr/>
          <a:lstStyle/>
          <a:p>
            <a:r>
              <a:rPr lang="nl-NL"/>
              <a:t>Hans Mommaas (PBL), Congres ‘Grip op Omgevingswet’, Binnenlands Bestuur, Amsterdam</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3953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1" name="Rechthoek 1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Tijdelijke aanduiding voor datum 9"/>
          <p:cNvSpPr>
            <a:spLocks noGrp="1"/>
          </p:cNvSpPr>
          <p:nvPr>
            <p:ph type="dt" sz="half" idx="14"/>
          </p:nvPr>
        </p:nvSpPr>
        <p:spPr/>
        <p:txBody>
          <a:bodyPr/>
          <a:lstStyle/>
          <a:p>
            <a:r>
              <a:rPr lang="nl-NL"/>
              <a:t>28 september 2017</a:t>
            </a:r>
            <a:endParaRPr lang="nl-NL" dirty="0"/>
          </a:p>
        </p:txBody>
      </p:sp>
      <p:sp>
        <p:nvSpPr>
          <p:cNvPr id="12" name="Tijdelijke aanduiding voor voettekst 11"/>
          <p:cNvSpPr>
            <a:spLocks noGrp="1"/>
          </p:cNvSpPr>
          <p:nvPr>
            <p:ph type="ftr" sz="quarter" idx="15"/>
          </p:nvPr>
        </p:nvSpPr>
        <p:spPr/>
        <p:txBody>
          <a:bodyPr/>
          <a:lstStyle/>
          <a:p>
            <a:r>
              <a:rPr lang="nl-NL"/>
              <a:t>Hans Mommaas (PBL), Congres ‘Grip op Omgevingswet’, Binnenlands Bestuur, Amsterdam</a:t>
            </a:r>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57225120"/>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pic>
        <p:nvPicPr>
          <p:cNvPr id="12" name="Afbeelding 11"/>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3" y="0"/>
            <a:ext cx="12191988" cy="1066799"/>
          </a:xfrm>
          <a:prstGeom prst="rect">
            <a:avLst/>
          </a:prstGeom>
        </p:spPr>
      </p:pic>
      <p:sp>
        <p:nvSpPr>
          <p:cNvPr id="13" name="Rechthoek 12"/>
          <p:cNvSpPr>
            <a:spLocks/>
          </p:cNvSpPr>
          <p:nvPr/>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Tijdelijke aanduiding voor datum 3"/>
          <p:cNvSpPr>
            <a:spLocks noGrp="1"/>
          </p:cNvSpPr>
          <p:nvPr>
            <p:ph type="dt" sz="half" idx="2"/>
          </p:nvPr>
        </p:nvSpPr>
        <p:spPr>
          <a:xfrm>
            <a:off x="6553199" y="6372038"/>
            <a:ext cx="3781426" cy="264272"/>
          </a:xfrm>
          <a:prstGeom prst="rect">
            <a:avLst/>
          </a:prstGeom>
        </p:spPr>
        <p:txBody>
          <a:bodyPr vert="horz" lIns="91440" tIns="0" rIns="91440" bIns="45720" rtlCol="0" anchor="b" anchorCtr="0"/>
          <a:lstStyle>
            <a:lvl1pPr algn="l">
              <a:defRPr sz="1050">
                <a:solidFill>
                  <a:schemeClr val="bg1">
                    <a:lumMod val="65000"/>
                  </a:schemeClr>
                </a:solidFill>
              </a:defRPr>
            </a:lvl1pPr>
          </a:lstStyle>
          <a:p>
            <a:r>
              <a:rPr lang="nl-NL"/>
              <a:t>28 september 2017</a:t>
            </a:r>
            <a:endParaRPr lang="nl-NL" dirty="0"/>
          </a:p>
        </p:txBody>
      </p:sp>
      <p:sp>
        <p:nvSpPr>
          <p:cNvPr id="14" name="Tijdelijke aanduiding voor voettekst 4"/>
          <p:cNvSpPr>
            <a:spLocks noGrp="1"/>
          </p:cNvSpPr>
          <p:nvPr>
            <p:ph type="ftr" sz="quarter" idx="3"/>
          </p:nvPr>
        </p:nvSpPr>
        <p:spPr>
          <a:xfrm>
            <a:off x="635000" y="6372038"/>
            <a:ext cx="5003800" cy="264272"/>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Hans Mommaas (PBL), Congres ‘Grip op Omgevingswet’, Binnenlands Bestuur, Amsterdam</a:t>
            </a:r>
            <a:endParaRPr lang="nl-NL" dirty="0"/>
          </a:p>
        </p:txBody>
      </p:sp>
      <p:sp>
        <p:nvSpPr>
          <p:cNvPr id="15" name="Tijdelijke aanduiding voor dianummer 5"/>
          <p:cNvSpPr>
            <a:spLocks noGrp="1"/>
          </p:cNvSpPr>
          <p:nvPr>
            <p:ph type="sldNum" sz="quarter" idx="4"/>
          </p:nvPr>
        </p:nvSpPr>
        <p:spPr>
          <a:xfrm>
            <a:off x="10639424" y="6372038"/>
            <a:ext cx="919163" cy="264272"/>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852820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5.jpg"/><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26673" y="3934316"/>
            <a:ext cx="10923906" cy="725234"/>
          </a:xfrm>
        </p:spPr>
        <p:txBody>
          <a:bodyPr>
            <a:normAutofit fontScale="90000"/>
          </a:bodyPr>
          <a:lstStyle/>
          <a:p>
            <a:r>
              <a:rPr lang="nl-NL" altLang="nl-NL" dirty="0"/>
              <a:t>Omgevingsvisie: tussen ‘systeem’ en ‘leefwereld’</a:t>
            </a:r>
            <a:endParaRPr lang="nl-NL" sz="2200" dirty="0"/>
          </a:p>
        </p:txBody>
      </p:sp>
      <p:sp>
        <p:nvSpPr>
          <p:cNvPr id="8" name="Ondertitel 7"/>
          <p:cNvSpPr>
            <a:spLocks noGrp="1"/>
          </p:cNvSpPr>
          <p:nvPr>
            <p:ph type="subTitle" idx="1"/>
          </p:nvPr>
        </p:nvSpPr>
        <p:spPr>
          <a:xfrm>
            <a:off x="634681" y="5283171"/>
            <a:ext cx="9140690" cy="664319"/>
          </a:xfrm>
        </p:spPr>
        <p:txBody>
          <a:bodyPr>
            <a:normAutofit/>
          </a:bodyPr>
          <a:lstStyle/>
          <a:p>
            <a:r>
              <a:rPr lang="nl-NL" sz="2000" dirty="0"/>
              <a:t>Congres ‘Grip op Omgevingswet’, Binnenlands Bestuur, Amsterdam</a:t>
            </a:r>
          </a:p>
        </p:txBody>
      </p:sp>
      <p:sp>
        <p:nvSpPr>
          <p:cNvPr id="9" name="Tijdelijke aanduiding voor tekst 8"/>
          <p:cNvSpPr>
            <a:spLocks noGrp="1"/>
          </p:cNvSpPr>
          <p:nvPr>
            <p:ph type="body" sz="quarter" idx="10"/>
          </p:nvPr>
        </p:nvSpPr>
        <p:spPr>
          <a:xfrm>
            <a:off x="634682" y="5790074"/>
            <a:ext cx="5755513" cy="389360"/>
          </a:xfrm>
        </p:spPr>
        <p:txBody>
          <a:bodyPr/>
          <a:lstStyle/>
          <a:p>
            <a:r>
              <a:rPr lang="nl-NL" dirty="0"/>
              <a:t>Hans Mommaas (PBL), donderdag 28 september 2017</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1879600"/>
          </a:xfrm>
          <a:prstGeom prst="rect">
            <a:avLst/>
          </a:prstGeom>
        </p:spPr>
      </p:pic>
      <p:pic>
        <p:nvPicPr>
          <p:cNvPr id="4" name="Tijdelijke aanduiding voor afbeelding 3"/>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t="28916" b="28916"/>
          <a:stretch>
            <a:fillRect/>
          </a:stretch>
        </p:blipFill>
        <p:spPr/>
      </p:pic>
    </p:spTree>
    <p:extLst>
      <p:ext uri="{BB962C8B-B14F-4D97-AF65-F5344CB8AC3E}">
        <p14:creationId xmlns:p14="http://schemas.microsoft.com/office/powerpoint/2010/main" val="1050960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Sleutel elementen:</a:t>
            </a:r>
          </a:p>
        </p:txBody>
      </p:sp>
      <p:sp>
        <p:nvSpPr>
          <p:cNvPr id="4" name="Tijdelijke aanduiding voor datum 3"/>
          <p:cNvSpPr>
            <a:spLocks noGrp="1"/>
          </p:cNvSpPr>
          <p:nvPr>
            <p:ph type="dt" sz="half" idx="10"/>
          </p:nvPr>
        </p:nvSpPr>
        <p:spPr/>
        <p:txBody>
          <a:bodyPr/>
          <a:lstStyle/>
          <a:p>
            <a:r>
              <a:rPr lang="nl-NL"/>
              <a:t>28 september 2017</a:t>
            </a:r>
            <a:endParaRPr lang="nl-NL" dirty="0"/>
          </a:p>
        </p:txBody>
      </p:sp>
      <p:sp>
        <p:nvSpPr>
          <p:cNvPr id="5" name="Tijdelijke aanduiding voor voettekst 4"/>
          <p:cNvSpPr>
            <a:spLocks noGrp="1"/>
          </p:cNvSpPr>
          <p:nvPr>
            <p:ph type="ftr" sz="quarter" idx="11"/>
          </p:nvPr>
        </p:nvSpPr>
        <p:spPr/>
        <p:txBody>
          <a:bodyPr/>
          <a:lstStyle/>
          <a:p>
            <a:r>
              <a:rPr lang="nl-NL"/>
              <a:t>Hans Mommaas (PBL), Congres ‘Grip op Omgevingswet’, Binnenlands Bestuur, Amsterdam</a:t>
            </a:r>
            <a:endParaRPr lang="nl-NL" dirty="0"/>
          </a:p>
        </p:txBody>
      </p:sp>
      <p:sp>
        <p:nvSpPr>
          <p:cNvPr id="6" name="Tijdelijke aanduiding voor dianummer 5"/>
          <p:cNvSpPr>
            <a:spLocks noGrp="1"/>
          </p:cNvSpPr>
          <p:nvPr>
            <p:ph type="sldNum" sz="quarter" idx="12"/>
          </p:nvPr>
        </p:nvSpPr>
        <p:spPr/>
        <p:txBody>
          <a:bodyPr/>
          <a:lstStyle/>
          <a:p>
            <a:fld id="{10A0A6AF-03C5-477E-939A-E28F7E7F05EA}" type="slidenum">
              <a:rPr lang="nl-NL" smtClean="0"/>
              <a:pPr/>
              <a:t>10</a:t>
            </a:fld>
            <a:endParaRPr lang="nl-NL" dirty="0"/>
          </a:p>
        </p:txBody>
      </p:sp>
      <p:sp>
        <p:nvSpPr>
          <p:cNvPr id="8" name="Tekstvak 7"/>
          <p:cNvSpPr txBox="1"/>
          <p:nvPr/>
        </p:nvSpPr>
        <p:spPr>
          <a:xfrm>
            <a:off x="635000" y="2325024"/>
            <a:ext cx="10515600" cy="3539430"/>
          </a:xfrm>
          <a:prstGeom prst="rect">
            <a:avLst/>
          </a:prstGeom>
          <a:noFill/>
        </p:spPr>
        <p:txBody>
          <a:bodyPr wrap="square" rtlCol="0">
            <a:spAutoFit/>
          </a:bodyPr>
          <a:lstStyle/>
          <a:p>
            <a:pPr marL="514350" indent="-514350">
              <a:buFont typeface="+mj-lt"/>
              <a:buAutoNum type="arabicPeriod"/>
            </a:pPr>
            <a:r>
              <a:rPr lang="nl-NL" sz="2800" dirty="0"/>
              <a:t>Maatschappelijke opgave</a:t>
            </a:r>
          </a:p>
          <a:p>
            <a:pPr marL="514350" indent="-514350">
              <a:buFont typeface="+mj-lt"/>
              <a:buAutoNum type="arabicPeriod"/>
            </a:pPr>
            <a:endParaRPr lang="nl-NL" sz="2800" dirty="0"/>
          </a:p>
          <a:p>
            <a:pPr marL="514350" indent="-514350">
              <a:buFont typeface="+mj-lt"/>
              <a:buAutoNum type="arabicPeriod"/>
            </a:pPr>
            <a:r>
              <a:rPr lang="nl-NL" sz="2800" dirty="0"/>
              <a:t>Duurzaamheid</a:t>
            </a:r>
          </a:p>
          <a:p>
            <a:pPr marL="514350" indent="-514350">
              <a:buFont typeface="+mj-lt"/>
              <a:buAutoNum type="arabicPeriod"/>
            </a:pPr>
            <a:endParaRPr lang="nl-NL" sz="2800" dirty="0"/>
          </a:p>
          <a:p>
            <a:pPr marL="514350" indent="-514350">
              <a:buFont typeface="+mj-lt"/>
              <a:buAutoNum type="arabicPeriod"/>
            </a:pPr>
            <a:r>
              <a:rPr lang="nl-NL" sz="2800" dirty="0" err="1"/>
              <a:t>Governance</a:t>
            </a:r>
            <a:endParaRPr lang="nl-NL" sz="2800" dirty="0"/>
          </a:p>
          <a:p>
            <a:pPr marL="514350" indent="-514350">
              <a:buFont typeface="+mj-lt"/>
              <a:buAutoNum type="arabicPeriod"/>
            </a:pPr>
            <a:endParaRPr lang="nl-NL" sz="2800" dirty="0"/>
          </a:p>
          <a:p>
            <a:pPr marL="514350" indent="-514350">
              <a:buFont typeface="+mj-lt"/>
              <a:buAutoNum type="arabicPeriod"/>
            </a:pPr>
            <a:r>
              <a:rPr lang="nl-NL" sz="2800" dirty="0"/>
              <a:t>Omgevingsbeleid</a:t>
            </a:r>
          </a:p>
          <a:p>
            <a:pPr marL="285750" indent="-285750">
              <a:buFont typeface="Arial" panose="020B0604020202020204" pitchFamily="34" charset="0"/>
              <a:buChar char="•"/>
            </a:pPr>
            <a:endParaRPr lang="nl-NL" sz="2800" dirty="0"/>
          </a:p>
        </p:txBody>
      </p:sp>
    </p:spTree>
    <p:extLst>
      <p:ext uri="{BB962C8B-B14F-4D97-AF65-F5344CB8AC3E}">
        <p14:creationId xmlns:p14="http://schemas.microsoft.com/office/powerpoint/2010/main" val="3373035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Omgevingswet</a:t>
            </a:r>
          </a:p>
        </p:txBody>
      </p:sp>
      <p:sp>
        <p:nvSpPr>
          <p:cNvPr id="4" name="Tijdelijke aanduiding voor datum 3"/>
          <p:cNvSpPr>
            <a:spLocks noGrp="1"/>
          </p:cNvSpPr>
          <p:nvPr>
            <p:ph type="dt" sz="half" idx="10"/>
          </p:nvPr>
        </p:nvSpPr>
        <p:spPr/>
        <p:txBody>
          <a:bodyPr/>
          <a:lstStyle/>
          <a:p>
            <a:r>
              <a:rPr lang="nl-NL"/>
              <a:t>28 september 2017</a:t>
            </a:r>
            <a:endParaRPr lang="nl-NL" dirty="0"/>
          </a:p>
        </p:txBody>
      </p:sp>
      <p:sp>
        <p:nvSpPr>
          <p:cNvPr id="5" name="Tijdelijke aanduiding voor voettekst 4"/>
          <p:cNvSpPr>
            <a:spLocks noGrp="1"/>
          </p:cNvSpPr>
          <p:nvPr>
            <p:ph type="ftr" sz="quarter" idx="11"/>
          </p:nvPr>
        </p:nvSpPr>
        <p:spPr/>
        <p:txBody>
          <a:bodyPr/>
          <a:lstStyle/>
          <a:p>
            <a:r>
              <a:rPr lang="nl-NL"/>
              <a:t>Hans Mommaas (PBL), Congres ‘Grip op Omgevingswet’, Binnenlands Bestuur, Amsterdam</a:t>
            </a:r>
            <a:endParaRPr lang="nl-NL" dirty="0"/>
          </a:p>
        </p:txBody>
      </p:sp>
      <p:sp>
        <p:nvSpPr>
          <p:cNvPr id="6" name="Tijdelijke aanduiding voor dianummer 5"/>
          <p:cNvSpPr>
            <a:spLocks noGrp="1"/>
          </p:cNvSpPr>
          <p:nvPr>
            <p:ph type="sldNum" sz="quarter" idx="12"/>
          </p:nvPr>
        </p:nvSpPr>
        <p:spPr/>
        <p:txBody>
          <a:bodyPr/>
          <a:lstStyle/>
          <a:p>
            <a:fld id="{10A0A6AF-03C5-477E-939A-E28F7E7F05EA}" type="slidenum">
              <a:rPr lang="nl-NL" smtClean="0"/>
              <a:pPr/>
              <a:t>11</a:t>
            </a:fld>
            <a:endParaRPr lang="nl-NL" dirty="0"/>
          </a:p>
        </p:txBody>
      </p:sp>
      <p:sp>
        <p:nvSpPr>
          <p:cNvPr id="8" name="Tekstvak 7"/>
          <p:cNvSpPr txBox="1"/>
          <p:nvPr/>
        </p:nvSpPr>
        <p:spPr>
          <a:xfrm>
            <a:off x="635000" y="2325024"/>
            <a:ext cx="10515600" cy="3108543"/>
          </a:xfrm>
          <a:prstGeom prst="rect">
            <a:avLst/>
          </a:prstGeom>
          <a:noFill/>
        </p:spPr>
        <p:txBody>
          <a:bodyPr wrap="square" rtlCol="0">
            <a:spAutoFit/>
          </a:bodyPr>
          <a:lstStyle/>
          <a:p>
            <a:r>
              <a:rPr lang="nl-NL" sz="2800" dirty="0"/>
              <a:t>Aanleiding</a:t>
            </a:r>
          </a:p>
          <a:p>
            <a:pPr marL="514350" indent="-514350">
              <a:buFont typeface="+mj-lt"/>
              <a:buAutoNum type="arabicPeriod"/>
            </a:pPr>
            <a:r>
              <a:rPr lang="nl-NL" sz="2800" dirty="0"/>
              <a:t>Toekomstige ontwikkelingen</a:t>
            </a:r>
          </a:p>
          <a:p>
            <a:pPr marL="514350" indent="-514350">
              <a:buFont typeface="+mj-lt"/>
              <a:buAutoNum type="arabicPeriod"/>
            </a:pPr>
            <a:r>
              <a:rPr lang="nl-NL" sz="2800" dirty="0"/>
              <a:t>Versnippering</a:t>
            </a:r>
          </a:p>
          <a:p>
            <a:pPr marL="285750" indent="-285750">
              <a:buFont typeface="Arial" panose="020B0604020202020204" pitchFamily="34" charset="0"/>
              <a:buChar char="•"/>
            </a:pPr>
            <a:endParaRPr lang="nl-NL" sz="2800" dirty="0"/>
          </a:p>
          <a:p>
            <a:r>
              <a:rPr lang="nl-NL" sz="2800" dirty="0"/>
              <a:t>Doelen</a:t>
            </a:r>
          </a:p>
          <a:p>
            <a:pPr marL="514350" indent="-514350">
              <a:buFont typeface="+mj-lt"/>
              <a:buAutoNum type="arabicPeriod"/>
            </a:pPr>
            <a:r>
              <a:rPr lang="nl-NL" sz="2800" dirty="0"/>
              <a:t>Bundeling en geïntegreerde instrumenten</a:t>
            </a:r>
          </a:p>
          <a:p>
            <a:pPr marL="514350" indent="-514350">
              <a:buFont typeface="+mj-lt"/>
              <a:buAutoNum type="arabicPeriod"/>
            </a:pPr>
            <a:r>
              <a:rPr lang="nl-NL" sz="2800" dirty="0"/>
              <a:t>Flexibiliteit en snelheid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2439" y="949323"/>
            <a:ext cx="5296870" cy="3236976"/>
          </a:xfrm>
          <a:prstGeom prst="rect">
            <a:avLst/>
          </a:prstGeom>
        </p:spPr>
      </p:pic>
    </p:spTree>
    <p:extLst>
      <p:ext uri="{BB962C8B-B14F-4D97-AF65-F5344CB8AC3E}">
        <p14:creationId xmlns:p14="http://schemas.microsoft.com/office/powerpoint/2010/main" val="30833718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59815" y="314551"/>
            <a:ext cx="7957748" cy="688337"/>
          </a:xfrm>
        </p:spPr>
        <p:txBody>
          <a:bodyPr>
            <a:normAutofit/>
          </a:bodyPr>
          <a:lstStyle/>
          <a:p>
            <a:r>
              <a:rPr lang="nl-NL" dirty="0"/>
              <a:t>Trends &amp; ontwikkelingen</a:t>
            </a:r>
          </a:p>
        </p:txBody>
      </p:sp>
      <p:sp>
        <p:nvSpPr>
          <p:cNvPr id="3" name="Tijdelijke aanduiding voor datum 2"/>
          <p:cNvSpPr>
            <a:spLocks noGrp="1"/>
          </p:cNvSpPr>
          <p:nvPr>
            <p:ph type="dt" sz="half" idx="10"/>
          </p:nvPr>
        </p:nvSpPr>
        <p:spPr/>
        <p:txBody>
          <a:bodyPr/>
          <a:lstStyle/>
          <a:p>
            <a:r>
              <a:rPr lang="nl-NL"/>
              <a:t>28 september 2017</a:t>
            </a:r>
            <a:endParaRPr lang="nl-NL" dirty="0"/>
          </a:p>
        </p:txBody>
      </p:sp>
      <p:sp>
        <p:nvSpPr>
          <p:cNvPr id="4" name="Tijdelijke aanduiding voor voettekst 3"/>
          <p:cNvSpPr>
            <a:spLocks noGrp="1"/>
          </p:cNvSpPr>
          <p:nvPr>
            <p:ph type="ftr" sz="quarter" idx="11"/>
          </p:nvPr>
        </p:nvSpPr>
        <p:spPr/>
        <p:txBody>
          <a:bodyPr/>
          <a:lstStyle/>
          <a:p>
            <a:r>
              <a:rPr lang="nl-NL"/>
              <a:t>Hans Mommaas (PBL), Congres ‘Grip op Omgevingswet’, Binnenlands Bestuur, Amsterdam</a:t>
            </a:r>
            <a:endParaRPr lang="nl-NL" dirty="0"/>
          </a:p>
        </p:txBody>
      </p:sp>
      <p:sp>
        <p:nvSpPr>
          <p:cNvPr id="5" name="Tijdelijke aanduiding voor dianummer 4"/>
          <p:cNvSpPr>
            <a:spLocks noGrp="1"/>
          </p:cNvSpPr>
          <p:nvPr>
            <p:ph type="sldNum" sz="quarter" idx="12"/>
          </p:nvPr>
        </p:nvSpPr>
        <p:spPr/>
        <p:txBody>
          <a:bodyPr/>
          <a:lstStyle/>
          <a:p>
            <a:fld id="{10A0A6AF-03C5-477E-939A-E28F7E7F05EA}" type="slidenum">
              <a:rPr lang="nl-NL" smtClean="0"/>
              <a:pPr/>
              <a:t>12</a:t>
            </a:fld>
            <a:endParaRPr lang="nl-NL" dirty="0"/>
          </a:p>
        </p:txBody>
      </p:sp>
      <p:pic>
        <p:nvPicPr>
          <p:cNvPr id="6" name="Afbeelding 5"/>
          <p:cNvPicPr>
            <a:picLocks noChangeAspect="1"/>
          </p:cNvPicPr>
          <p:nvPr/>
        </p:nvPicPr>
        <p:blipFill>
          <a:blip r:embed="rId3"/>
          <a:stretch>
            <a:fillRect/>
          </a:stretch>
        </p:blipFill>
        <p:spPr>
          <a:xfrm>
            <a:off x="223608" y="1002889"/>
            <a:ext cx="3702863" cy="5235677"/>
          </a:xfrm>
          <a:prstGeom prst="rect">
            <a:avLst/>
          </a:prstGeom>
        </p:spPr>
      </p:pic>
      <p:pic>
        <p:nvPicPr>
          <p:cNvPr id="7" name="Afbeelding 6"/>
          <p:cNvPicPr>
            <a:picLocks noChangeAspect="1"/>
          </p:cNvPicPr>
          <p:nvPr/>
        </p:nvPicPr>
        <p:blipFill>
          <a:blip r:embed="rId4"/>
          <a:stretch>
            <a:fillRect/>
          </a:stretch>
        </p:blipFill>
        <p:spPr>
          <a:xfrm>
            <a:off x="4112429" y="1002889"/>
            <a:ext cx="3719176" cy="5235677"/>
          </a:xfrm>
          <a:prstGeom prst="rect">
            <a:avLst/>
          </a:prstGeom>
        </p:spPr>
      </p:pic>
      <p:pic>
        <p:nvPicPr>
          <p:cNvPr id="11" name="Afbeelding 10"/>
          <p:cNvPicPr>
            <a:picLocks noChangeAspect="1"/>
          </p:cNvPicPr>
          <p:nvPr/>
        </p:nvPicPr>
        <p:blipFill>
          <a:blip r:embed="rId5"/>
          <a:stretch>
            <a:fillRect/>
          </a:stretch>
        </p:blipFill>
        <p:spPr>
          <a:xfrm>
            <a:off x="8017563" y="1002888"/>
            <a:ext cx="3722509" cy="5235677"/>
          </a:xfrm>
          <a:prstGeom prst="rect">
            <a:avLst/>
          </a:prstGeom>
        </p:spPr>
      </p:pic>
    </p:spTree>
    <p:extLst>
      <p:ext uri="{BB962C8B-B14F-4D97-AF65-F5344CB8AC3E}">
        <p14:creationId xmlns:p14="http://schemas.microsoft.com/office/powerpoint/2010/main" val="32655124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3625" y="964022"/>
            <a:ext cx="10031000" cy="656751"/>
          </a:xfrm>
        </p:spPr>
        <p:txBody>
          <a:bodyPr>
            <a:normAutofit fontScale="90000"/>
          </a:bodyPr>
          <a:lstStyle/>
          <a:p>
            <a:r>
              <a:rPr lang="nl-NL" dirty="0"/>
              <a:t>Omgevingsbeleid als maatschappelijke opgave</a:t>
            </a:r>
          </a:p>
        </p:txBody>
      </p:sp>
      <p:sp>
        <p:nvSpPr>
          <p:cNvPr id="6" name="Tijdelijke aanduiding voor dianummer 5"/>
          <p:cNvSpPr>
            <a:spLocks noGrp="1"/>
          </p:cNvSpPr>
          <p:nvPr>
            <p:ph type="sldNum" sz="quarter" idx="12"/>
          </p:nvPr>
        </p:nvSpPr>
        <p:spPr/>
        <p:txBody>
          <a:bodyPr/>
          <a:lstStyle/>
          <a:p>
            <a:fld id="{D0E9AAE3-01C4-41F6-BB60-A5024DD2AA01}" type="slidenum">
              <a:rPr lang="nl-NL" altLang="nl-NL" smtClean="0"/>
              <a:pPr/>
              <a:t>13</a:t>
            </a:fld>
            <a:endParaRPr lang="nl-NL" altLang="nl-NL"/>
          </a:p>
        </p:txBody>
      </p:sp>
      <p:pic>
        <p:nvPicPr>
          <p:cNvPr id="9" name="Tijdelijke aanduiding voor inhoud 8" descr="Schermopnam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95225" y="1912068"/>
            <a:ext cx="5854440" cy="4168675"/>
          </a:xfrm>
        </p:spPr>
      </p:pic>
      <p:sp>
        <p:nvSpPr>
          <p:cNvPr id="3" name="Tijdelijke aanduiding voor datum 2"/>
          <p:cNvSpPr>
            <a:spLocks noGrp="1"/>
          </p:cNvSpPr>
          <p:nvPr>
            <p:ph type="dt" sz="half" idx="10"/>
          </p:nvPr>
        </p:nvSpPr>
        <p:spPr/>
        <p:txBody>
          <a:bodyPr/>
          <a:lstStyle/>
          <a:p>
            <a:r>
              <a:rPr lang="nl-NL"/>
              <a:t>28 september 2017</a:t>
            </a:r>
            <a:endParaRPr lang="nl-NL" dirty="0"/>
          </a:p>
        </p:txBody>
      </p:sp>
      <p:sp>
        <p:nvSpPr>
          <p:cNvPr id="4" name="Tijdelijke aanduiding voor voettekst 3"/>
          <p:cNvSpPr>
            <a:spLocks noGrp="1"/>
          </p:cNvSpPr>
          <p:nvPr>
            <p:ph type="ftr" sz="quarter" idx="11"/>
          </p:nvPr>
        </p:nvSpPr>
        <p:spPr/>
        <p:txBody>
          <a:bodyPr/>
          <a:lstStyle/>
          <a:p>
            <a:r>
              <a:rPr lang="nl-NL" dirty="0"/>
              <a:t>Hans Mommaas (PBL), Congres ‘Grip op Omgevingswet’, Binnenlands Bestuur, Amsterdam</a:t>
            </a:r>
          </a:p>
        </p:txBody>
      </p:sp>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24096">
            <a:off x="1424405" y="2128039"/>
            <a:ext cx="2948858" cy="1369327"/>
          </a:xfrm>
          <a:prstGeom prst="rect">
            <a:avLst/>
          </a:prstGeom>
        </p:spPr>
      </p:pic>
      <p:pic>
        <p:nvPicPr>
          <p:cNvPr id="7" name="Afbeelding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16786">
            <a:off x="1110884" y="3732157"/>
            <a:ext cx="4406037" cy="2050055"/>
          </a:xfrm>
          <a:prstGeom prst="rect">
            <a:avLst/>
          </a:prstGeom>
        </p:spPr>
      </p:pic>
    </p:spTree>
    <p:extLst>
      <p:ext uri="{BB962C8B-B14F-4D97-AF65-F5344CB8AC3E}">
        <p14:creationId xmlns:p14="http://schemas.microsoft.com/office/powerpoint/2010/main" val="4275471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08107" y="894476"/>
            <a:ext cx="10923588" cy="763608"/>
          </a:xfrm>
        </p:spPr>
        <p:txBody>
          <a:bodyPr>
            <a:normAutofit/>
          </a:bodyPr>
          <a:lstStyle/>
          <a:p>
            <a:r>
              <a:rPr lang="nl-NL" dirty="0"/>
              <a:t>Duurzame ontwikkeling en ruimte</a:t>
            </a:r>
          </a:p>
        </p:txBody>
      </p:sp>
      <p:sp>
        <p:nvSpPr>
          <p:cNvPr id="4" name="Tijdelijke aanduiding voor datum 3"/>
          <p:cNvSpPr>
            <a:spLocks noGrp="1"/>
          </p:cNvSpPr>
          <p:nvPr>
            <p:ph type="dt" sz="half" idx="10"/>
          </p:nvPr>
        </p:nvSpPr>
        <p:spPr/>
        <p:txBody>
          <a:bodyPr/>
          <a:lstStyle/>
          <a:p>
            <a:r>
              <a:rPr lang="nl-NL"/>
              <a:t>28 september 2017</a:t>
            </a:r>
            <a:endParaRPr lang="nl-NL" dirty="0"/>
          </a:p>
        </p:txBody>
      </p:sp>
      <p:sp>
        <p:nvSpPr>
          <p:cNvPr id="5" name="Tijdelijke aanduiding voor voettekst 4"/>
          <p:cNvSpPr>
            <a:spLocks noGrp="1"/>
          </p:cNvSpPr>
          <p:nvPr>
            <p:ph type="ftr" sz="quarter" idx="11"/>
          </p:nvPr>
        </p:nvSpPr>
        <p:spPr/>
        <p:txBody>
          <a:bodyPr/>
          <a:lstStyle/>
          <a:p>
            <a:r>
              <a:rPr lang="nl-NL"/>
              <a:t>Hans Mommaas (PBL), Congres ‘Grip op Omgevingswet’, Binnenlands Bestuur, Amsterdam</a:t>
            </a:r>
            <a:endParaRPr lang="nl-NL" dirty="0"/>
          </a:p>
        </p:txBody>
      </p:sp>
      <p:sp>
        <p:nvSpPr>
          <p:cNvPr id="6" name="Tijdelijke aanduiding voor dianummer 5"/>
          <p:cNvSpPr>
            <a:spLocks noGrp="1"/>
          </p:cNvSpPr>
          <p:nvPr>
            <p:ph type="sldNum" sz="quarter" idx="12"/>
          </p:nvPr>
        </p:nvSpPr>
        <p:spPr/>
        <p:txBody>
          <a:bodyPr/>
          <a:lstStyle/>
          <a:p>
            <a:fld id="{10A0A6AF-03C5-477E-939A-E28F7E7F05EA}" type="slidenum">
              <a:rPr lang="nl-NL" smtClean="0"/>
              <a:pPr/>
              <a:t>14</a:t>
            </a:fld>
            <a:endParaRPr lang="nl-NL" dirty="0"/>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2668" y="2167099"/>
            <a:ext cx="6885919" cy="3348816"/>
          </a:xfrm>
          <a:prstGeom prst="rect">
            <a:avLst/>
          </a:prstGeom>
        </p:spPr>
      </p:pic>
      <p:sp>
        <p:nvSpPr>
          <p:cNvPr id="2" name="Tekstvak 1">
            <a:extLst>
              <a:ext uri="{FF2B5EF4-FFF2-40B4-BE49-F238E27FC236}">
                <a16:creationId xmlns:a16="http://schemas.microsoft.com/office/drawing/2014/main" id="{C8FB1A6D-F4D7-408B-8EA7-CC550A3E1556}"/>
              </a:ext>
            </a:extLst>
          </p:cNvPr>
          <p:cNvSpPr txBox="1"/>
          <p:nvPr/>
        </p:nvSpPr>
        <p:spPr>
          <a:xfrm>
            <a:off x="1262270" y="2918177"/>
            <a:ext cx="1942648" cy="1754326"/>
          </a:xfrm>
          <a:prstGeom prst="rect">
            <a:avLst/>
          </a:prstGeom>
          <a:noFill/>
        </p:spPr>
        <p:txBody>
          <a:bodyPr wrap="none" rtlCol="0">
            <a:spAutoFit/>
          </a:bodyPr>
          <a:lstStyle/>
          <a:p>
            <a:r>
              <a:rPr lang="nl-NL" dirty="0"/>
              <a:t>“</a:t>
            </a:r>
            <a:r>
              <a:rPr lang="nl-NL" dirty="0" err="1"/>
              <a:t>Converging</a:t>
            </a:r>
            <a:endParaRPr lang="nl-NL" dirty="0"/>
          </a:p>
          <a:p>
            <a:r>
              <a:rPr lang="nl-NL" dirty="0" err="1"/>
              <a:t>Conventions</a:t>
            </a:r>
            <a:r>
              <a:rPr lang="nl-NL" dirty="0"/>
              <a:t> of</a:t>
            </a:r>
          </a:p>
          <a:p>
            <a:r>
              <a:rPr lang="nl-NL" dirty="0"/>
              <a:t>Comfort</a:t>
            </a:r>
          </a:p>
          <a:p>
            <a:r>
              <a:rPr lang="nl-NL" dirty="0" err="1"/>
              <a:t>Cleanliness</a:t>
            </a:r>
            <a:r>
              <a:rPr lang="nl-NL" dirty="0"/>
              <a:t> &amp;</a:t>
            </a:r>
          </a:p>
          <a:p>
            <a:r>
              <a:rPr lang="nl-NL" dirty="0"/>
              <a:t>Convenience”</a:t>
            </a:r>
          </a:p>
          <a:p>
            <a:r>
              <a:rPr lang="nl-NL" dirty="0"/>
              <a:t>(</a:t>
            </a:r>
            <a:r>
              <a:rPr lang="nl-NL" dirty="0" err="1"/>
              <a:t>Shove</a:t>
            </a:r>
            <a:r>
              <a:rPr lang="nl-NL" dirty="0"/>
              <a:t>, 1999) </a:t>
            </a:r>
          </a:p>
        </p:txBody>
      </p:sp>
    </p:spTree>
    <p:extLst>
      <p:ext uri="{BB962C8B-B14F-4D97-AF65-F5344CB8AC3E}">
        <p14:creationId xmlns:p14="http://schemas.microsoft.com/office/powerpoint/2010/main" val="4095012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2416" y="835052"/>
            <a:ext cx="4543854" cy="4373459"/>
          </a:xfrm>
          <a:prstGeom prst="rect">
            <a:avLst/>
          </a:prstGeom>
        </p:spPr>
      </p:pic>
      <p:sp>
        <p:nvSpPr>
          <p:cNvPr id="3" name="Titel 2"/>
          <p:cNvSpPr>
            <a:spLocks noGrp="1"/>
          </p:cNvSpPr>
          <p:nvPr>
            <p:ph type="title"/>
          </p:nvPr>
        </p:nvSpPr>
        <p:spPr>
          <a:xfrm>
            <a:off x="325284" y="823622"/>
            <a:ext cx="7944073" cy="948047"/>
          </a:xfrm>
        </p:spPr>
        <p:txBody>
          <a:bodyPr>
            <a:normAutofit fontScale="90000"/>
          </a:bodyPr>
          <a:lstStyle/>
          <a:p>
            <a:r>
              <a:rPr lang="nl-NL" dirty="0"/>
              <a:t>Centraal-decentraal: tussen systeem- &amp; resultaat-verantwoordelijkheid</a:t>
            </a:r>
          </a:p>
        </p:txBody>
      </p:sp>
      <p:sp>
        <p:nvSpPr>
          <p:cNvPr id="4" name="Tijdelijke aanduiding voor datum 3"/>
          <p:cNvSpPr>
            <a:spLocks noGrp="1"/>
          </p:cNvSpPr>
          <p:nvPr>
            <p:ph type="dt" sz="half" idx="10"/>
          </p:nvPr>
        </p:nvSpPr>
        <p:spPr/>
        <p:txBody>
          <a:bodyPr/>
          <a:lstStyle/>
          <a:p>
            <a:r>
              <a:rPr lang="nl-NL" dirty="0"/>
              <a:t>28 september 2017</a:t>
            </a:r>
          </a:p>
        </p:txBody>
      </p:sp>
      <p:sp>
        <p:nvSpPr>
          <p:cNvPr id="5" name="Tijdelijke aanduiding voor voettekst 4"/>
          <p:cNvSpPr>
            <a:spLocks noGrp="1"/>
          </p:cNvSpPr>
          <p:nvPr>
            <p:ph type="ftr" sz="quarter" idx="11"/>
          </p:nvPr>
        </p:nvSpPr>
        <p:spPr/>
        <p:txBody>
          <a:bodyPr/>
          <a:lstStyle/>
          <a:p>
            <a:r>
              <a:rPr lang="nl-NL"/>
              <a:t>Hans Mommaas (PBL), Congres ‘Grip op Omgevingswet’, Binnenlands Bestuur, Amsterdam</a:t>
            </a:r>
            <a:endParaRPr lang="nl-NL" dirty="0"/>
          </a:p>
        </p:txBody>
      </p:sp>
      <p:sp>
        <p:nvSpPr>
          <p:cNvPr id="6" name="Tijdelijke aanduiding voor dianummer 5"/>
          <p:cNvSpPr>
            <a:spLocks noGrp="1"/>
          </p:cNvSpPr>
          <p:nvPr>
            <p:ph type="sldNum" sz="quarter" idx="12"/>
          </p:nvPr>
        </p:nvSpPr>
        <p:spPr/>
        <p:txBody>
          <a:bodyPr/>
          <a:lstStyle/>
          <a:p>
            <a:fld id="{10A0A6AF-03C5-477E-939A-E28F7E7F05EA}" type="slidenum">
              <a:rPr lang="nl-NL" smtClean="0"/>
              <a:pPr/>
              <a:t>15</a:t>
            </a:fld>
            <a:endParaRPr lang="nl-NL" dirty="0"/>
          </a:p>
        </p:txBody>
      </p:sp>
      <p:pic>
        <p:nvPicPr>
          <p:cNvPr id="10" name="Afbeelding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284" y="2302678"/>
            <a:ext cx="5989556" cy="3538351"/>
          </a:xfrm>
          <a:prstGeom prst="rect">
            <a:avLst/>
          </a:prstGeom>
        </p:spPr>
      </p:pic>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3904" y="4297062"/>
            <a:ext cx="1800038" cy="1800038"/>
          </a:xfrm>
          <a:prstGeom prst="rect">
            <a:avLst/>
          </a:prstGeom>
        </p:spPr>
      </p:pic>
    </p:spTree>
    <p:extLst>
      <p:ext uri="{BB962C8B-B14F-4D97-AF65-F5344CB8AC3E}">
        <p14:creationId xmlns:p14="http://schemas.microsoft.com/office/powerpoint/2010/main" val="1725032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06400" y="1147409"/>
            <a:ext cx="5121945" cy="1426826"/>
          </a:xfrm>
        </p:spPr>
        <p:txBody>
          <a:bodyPr>
            <a:normAutofit fontScale="90000"/>
          </a:bodyPr>
          <a:lstStyle/>
          <a:p>
            <a:r>
              <a:rPr lang="nl-NL" dirty="0"/>
              <a:t>Omgevingsbeleid: Vormgeven aan nieuw samenspel</a:t>
            </a:r>
          </a:p>
        </p:txBody>
      </p:sp>
      <p:sp>
        <p:nvSpPr>
          <p:cNvPr id="4" name="Tijdelijke aanduiding voor datum 3"/>
          <p:cNvSpPr>
            <a:spLocks noGrp="1"/>
          </p:cNvSpPr>
          <p:nvPr>
            <p:ph type="dt" sz="half" idx="10"/>
          </p:nvPr>
        </p:nvSpPr>
        <p:spPr/>
        <p:txBody>
          <a:bodyPr/>
          <a:lstStyle/>
          <a:p>
            <a:r>
              <a:rPr lang="nl-NL"/>
              <a:t>28 september 2017</a:t>
            </a:r>
            <a:endParaRPr lang="nl-NL" dirty="0"/>
          </a:p>
        </p:txBody>
      </p:sp>
      <p:sp>
        <p:nvSpPr>
          <p:cNvPr id="5" name="Tijdelijke aanduiding voor voettekst 4"/>
          <p:cNvSpPr>
            <a:spLocks noGrp="1"/>
          </p:cNvSpPr>
          <p:nvPr>
            <p:ph type="ftr" sz="quarter" idx="11"/>
          </p:nvPr>
        </p:nvSpPr>
        <p:spPr/>
        <p:txBody>
          <a:bodyPr/>
          <a:lstStyle/>
          <a:p>
            <a:r>
              <a:rPr lang="nl-NL"/>
              <a:t>Hans Mommaas (PBL), Congres ‘Grip op Omgevingswet’, Binnenlands Bestuur, Amsterdam</a:t>
            </a:r>
            <a:endParaRPr lang="nl-NL" dirty="0"/>
          </a:p>
        </p:txBody>
      </p:sp>
      <p:sp>
        <p:nvSpPr>
          <p:cNvPr id="6" name="Tijdelijke aanduiding voor dianummer 5"/>
          <p:cNvSpPr>
            <a:spLocks noGrp="1"/>
          </p:cNvSpPr>
          <p:nvPr>
            <p:ph type="sldNum" sz="quarter" idx="12"/>
          </p:nvPr>
        </p:nvSpPr>
        <p:spPr/>
        <p:txBody>
          <a:bodyPr/>
          <a:lstStyle/>
          <a:p>
            <a:fld id="{10A0A6AF-03C5-477E-939A-E28F7E7F05EA}" type="slidenum">
              <a:rPr lang="nl-NL" smtClean="0"/>
              <a:pPr/>
              <a:t>16</a:t>
            </a:fld>
            <a:endParaRPr lang="nl-NL" dirty="0"/>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147409"/>
            <a:ext cx="6615112" cy="4648200"/>
          </a:xfrm>
          <a:prstGeom prst="rect">
            <a:avLst/>
          </a:prstGeom>
        </p:spPr>
      </p:pic>
      <p:sp>
        <p:nvSpPr>
          <p:cNvPr id="2" name="Tekstvak 1">
            <a:extLst>
              <a:ext uri="{FF2B5EF4-FFF2-40B4-BE49-F238E27FC236}">
                <a16:creationId xmlns:a16="http://schemas.microsoft.com/office/drawing/2014/main" id="{0BD299A0-32B1-4654-BBE8-5BFB4C45BC0E}"/>
              </a:ext>
            </a:extLst>
          </p:cNvPr>
          <p:cNvSpPr txBox="1"/>
          <p:nvPr/>
        </p:nvSpPr>
        <p:spPr>
          <a:xfrm>
            <a:off x="406400" y="2862429"/>
            <a:ext cx="3795526" cy="1384995"/>
          </a:xfrm>
          <a:prstGeom prst="rect">
            <a:avLst/>
          </a:prstGeom>
          <a:noFill/>
        </p:spPr>
        <p:txBody>
          <a:bodyPr wrap="none" rtlCol="0">
            <a:spAutoFit/>
          </a:bodyPr>
          <a:lstStyle/>
          <a:p>
            <a:r>
              <a:rPr lang="nl-NL" sz="2800" dirty="0"/>
              <a:t>Sectoraal-Integraal</a:t>
            </a:r>
          </a:p>
          <a:p>
            <a:r>
              <a:rPr lang="nl-NL" sz="2800" dirty="0"/>
              <a:t>Centraal-Decentraal</a:t>
            </a:r>
          </a:p>
          <a:p>
            <a:r>
              <a:rPr lang="nl-NL" sz="2800" dirty="0"/>
              <a:t>Markt-</a:t>
            </a:r>
            <a:r>
              <a:rPr lang="nl-NL" sz="2800" dirty="0" err="1"/>
              <a:t>Civil</a:t>
            </a:r>
            <a:r>
              <a:rPr lang="nl-NL" sz="2800" dirty="0"/>
              <a:t> Society</a:t>
            </a:r>
          </a:p>
        </p:txBody>
      </p:sp>
    </p:spTree>
    <p:extLst>
      <p:ext uri="{BB962C8B-B14F-4D97-AF65-F5344CB8AC3E}">
        <p14:creationId xmlns:p14="http://schemas.microsoft.com/office/powerpoint/2010/main" val="1351428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9368" y="973721"/>
            <a:ext cx="6537696" cy="587551"/>
          </a:xfrm>
        </p:spPr>
        <p:txBody>
          <a:bodyPr>
            <a:normAutofit fontScale="90000"/>
          </a:bodyPr>
          <a:lstStyle/>
          <a:p>
            <a:r>
              <a:rPr lang="en-US" dirty="0" err="1"/>
              <a:t>Samenvattend</a:t>
            </a:r>
            <a:r>
              <a:rPr lang="en-US" dirty="0"/>
              <a:t>:</a:t>
            </a:r>
            <a:br>
              <a:rPr lang="en-US" dirty="0"/>
            </a:br>
            <a:r>
              <a:rPr lang="en-US" dirty="0"/>
              <a:t/>
            </a:r>
            <a:br>
              <a:rPr lang="en-US" dirty="0"/>
            </a:br>
            <a:endParaRPr lang="nl-NL" dirty="0"/>
          </a:p>
        </p:txBody>
      </p:sp>
      <p:sp>
        <p:nvSpPr>
          <p:cNvPr id="4" name="Tijdelijke aanduiding voor inhoud 3"/>
          <p:cNvSpPr>
            <a:spLocks noGrp="1"/>
          </p:cNvSpPr>
          <p:nvPr>
            <p:ph sz="quarter" idx="15"/>
          </p:nvPr>
        </p:nvSpPr>
        <p:spPr>
          <a:xfrm>
            <a:off x="1407905" y="1726136"/>
            <a:ext cx="10575814" cy="3902877"/>
          </a:xfrm>
        </p:spPr>
        <p:txBody>
          <a:bodyPr>
            <a:noAutofit/>
          </a:bodyPr>
          <a:lstStyle/>
          <a:p>
            <a:endParaRPr lang="nl-NL" sz="2800" dirty="0"/>
          </a:p>
          <a:p>
            <a:r>
              <a:rPr lang="nl-NL" sz="2800" dirty="0"/>
              <a:t>Richting geven, ruimte maken</a:t>
            </a:r>
            <a:endParaRPr lang="nl-NL" sz="2800" b="1" dirty="0"/>
          </a:p>
          <a:p>
            <a:endParaRPr lang="nl-NL" sz="2800" dirty="0"/>
          </a:p>
          <a:p>
            <a:r>
              <a:rPr lang="nl-NL" sz="2800" dirty="0"/>
              <a:t>Verkennen, verbeelden en verbinden</a:t>
            </a:r>
          </a:p>
          <a:p>
            <a:endParaRPr lang="nl-NL" sz="2800" dirty="0"/>
          </a:p>
          <a:p>
            <a:r>
              <a:rPr lang="nl-NL" sz="2800" dirty="0"/>
              <a:t>Schakelen als ‘</a:t>
            </a:r>
            <a:r>
              <a:rPr lang="nl-NL" sz="2800" dirty="0" err="1"/>
              <a:t>fact</a:t>
            </a:r>
            <a:r>
              <a:rPr lang="nl-NL" sz="2800" dirty="0"/>
              <a:t> of life’ </a:t>
            </a:r>
          </a:p>
        </p:txBody>
      </p:sp>
      <p:sp>
        <p:nvSpPr>
          <p:cNvPr id="5" name="Tijdelijke aanduiding voor datum 4"/>
          <p:cNvSpPr>
            <a:spLocks noGrp="1"/>
          </p:cNvSpPr>
          <p:nvPr>
            <p:ph type="dt" sz="half" idx="16"/>
          </p:nvPr>
        </p:nvSpPr>
        <p:spPr/>
        <p:txBody>
          <a:bodyPr/>
          <a:lstStyle/>
          <a:p>
            <a:r>
              <a:rPr lang="nl-NL"/>
              <a:t>28 september 2017</a:t>
            </a:r>
            <a:endParaRPr lang="nl-NL" dirty="0"/>
          </a:p>
        </p:txBody>
      </p:sp>
      <p:sp>
        <p:nvSpPr>
          <p:cNvPr id="6" name="Tijdelijke aanduiding voor voettekst 5"/>
          <p:cNvSpPr>
            <a:spLocks noGrp="1"/>
          </p:cNvSpPr>
          <p:nvPr>
            <p:ph type="ftr" sz="quarter" idx="17"/>
          </p:nvPr>
        </p:nvSpPr>
        <p:spPr/>
        <p:txBody>
          <a:bodyPr/>
          <a:lstStyle/>
          <a:p>
            <a:r>
              <a:rPr lang="nl-NL"/>
              <a:t>Hans Mommaas (PBL), Congres ‘Grip op Omgevingswet’, Binnenlands Bestuur, Amsterdam</a:t>
            </a:r>
            <a:endParaRPr lang="nl-NL" dirty="0"/>
          </a:p>
        </p:txBody>
      </p:sp>
      <p:sp>
        <p:nvSpPr>
          <p:cNvPr id="7" name="Tijdelijke aanduiding voor dianummer 6"/>
          <p:cNvSpPr>
            <a:spLocks noGrp="1"/>
          </p:cNvSpPr>
          <p:nvPr>
            <p:ph type="sldNum" sz="quarter" idx="18"/>
          </p:nvPr>
        </p:nvSpPr>
        <p:spPr/>
        <p:txBody>
          <a:bodyPr/>
          <a:lstStyle/>
          <a:p>
            <a:fld id="{10A0A6AF-03C5-477E-939A-E28F7E7F05EA}" type="slidenum">
              <a:rPr lang="nl-NL" smtClean="0"/>
              <a:pPr/>
              <a:t>17</a:t>
            </a:fld>
            <a:endParaRPr lang="nl-NL" dirty="0"/>
          </a:p>
        </p:txBody>
      </p:sp>
      <p:pic>
        <p:nvPicPr>
          <p:cNvPr id="8" name="Picture 8">
            <a:extLst>
              <a:ext uri="{FF2B5EF4-FFF2-40B4-BE49-F238E27FC236}">
                <a16:creationId xmlns:a16="http://schemas.microsoft.com/office/drawing/2014/main" id="{96E2DAF4-9DA6-4BD1-8E80-0D7F6C92C86D}"/>
              </a:ext>
            </a:extLst>
          </p:cNvPr>
          <p:cNvPicPr>
            <a:picLocks noChangeAspect="1"/>
          </p:cNvPicPr>
          <p:nvPr/>
        </p:nvPicPr>
        <p:blipFill>
          <a:blip r:embed="rId3"/>
          <a:stretch>
            <a:fillRect/>
          </a:stretch>
        </p:blipFill>
        <p:spPr>
          <a:xfrm rot="714953">
            <a:off x="9103050" y="864774"/>
            <a:ext cx="2014378" cy="28582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4698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Stelling</a:t>
            </a:r>
          </a:p>
        </p:txBody>
      </p:sp>
      <p:sp>
        <p:nvSpPr>
          <p:cNvPr id="5" name="Tijdelijke aanduiding voor datum 4"/>
          <p:cNvSpPr>
            <a:spLocks noGrp="1"/>
          </p:cNvSpPr>
          <p:nvPr>
            <p:ph type="dt" sz="half" idx="16"/>
          </p:nvPr>
        </p:nvSpPr>
        <p:spPr/>
        <p:txBody>
          <a:bodyPr/>
          <a:lstStyle/>
          <a:p>
            <a:r>
              <a:rPr lang="nl-NL"/>
              <a:t>28 september 2017</a:t>
            </a:r>
            <a:endParaRPr lang="nl-NL" dirty="0"/>
          </a:p>
        </p:txBody>
      </p:sp>
      <p:sp>
        <p:nvSpPr>
          <p:cNvPr id="6" name="Tijdelijke aanduiding voor voettekst 5"/>
          <p:cNvSpPr>
            <a:spLocks noGrp="1"/>
          </p:cNvSpPr>
          <p:nvPr>
            <p:ph type="ftr" sz="quarter" idx="17"/>
          </p:nvPr>
        </p:nvSpPr>
        <p:spPr/>
        <p:txBody>
          <a:bodyPr/>
          <a:lstStyle/>
          <a:p>
            <a:r>
              <a:rPr lang="nl-NL"/>
              <a:t>Hans Mommaas (PBL), Congres ‘Grip op Omgevingswet’, Binnenlands Bestuur, Amsterdam</a:t>
            </a:r>
            <a:endParaRPr lang="nl-NL" dirty="0"/>
          </a:p>
        </p:txBody>
      </p:sp>
      <p:sp>
        <p:nvSpPr>
          <p:cNvPr id="7" name="Tijdelijke aanduiding voor dianummer 6"/>
          <p:cNvSpPr>
            <a:spLocks noGrp="1"/>
          </p:cNvSpPr>
          <p:nvPr>
            <p:ph type="sldNum" sz="quarter" idx="18"/>
          </p:nvPr>
        </p:nvSpPr>
        <p:spPr/>
        <p:txBody>
          <a:bodyPr/>
          <a:lstStyle/>
          <a:p>
            <a:fld id="{10A0A6AF-03C5-477E-939A-E28F7E7F05EA}" type="slidenum">
              <a:rPr lang="nl-NL" smtClean="0"/>
              <a:pPr/>
              <a:t>18</a:t>
            </a:fld>
            <a:endParaRPr lang="nl-NL" dirty="0"/>
          </a:p>
        </p:txBody>
      </p:sp>
      <p:sp>
        <p:nvSpPr>
          <p:cNvPr id="8" name="Tekstvak 7"/>
          <p:cNvSpPr txBox="1"/>
          <p:nvPr/>
        </p:nvSpPr>
        <p:spPr>
          <a:xfrm>
            <a:off x="1487694" y="2637800"/>
            <a:ext cx="9057268" cy="1200329"/>
          </a:xfrm>
          <a:prstGeom prst="rect">
            <a:avLst/>
          </a:prstGeom>
          <a:noFill/>
        </p:spPr>
        <p:txBody>
          <a:bodyPr wrap="square" rtlCol="0">
            <a:spAutoFit/>
          </a:bodyPr>
          <a:lstStyle/>
          <a:p>
            <a:r>
              <a:rPr lang="nl-NL" sz="3600" dirty="0"/>
              <a:t>Geen succesvol omgevingsbeleid zonder ‘energieke samenleving’.</a:t>
            </a:r>
          </a:p>
        </p:txBody>
      </p:sp>
    </p:spTree>
    <p:extLst>
      <p:ext uri="{BB962C8B-B14F-4D97-AF65-F5344CB8AC3E}">
        <p14:creationId xmlns:p14="http://schemas.microsoft.com/office/powerpoint/2010/main" val="491727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1879600"/>
          </a:xfrm>
          <a:prstGeom prst="rect">
            <a:avLst/>
          </a:prstGeom>
        </p:spPr>
      </p:pic>
      <p:pic>
        <p:nvPicPr>
          <p:cNvPr id="4" name="Tijdelijke aanduiding voor afbeelding 3"/>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t="28916" b="28916"/>
          <a:stretch>
            <a:fillRect/>
          </a:stretch>
        </p:blipFill>
        <p:spPr/>
      </p:pic>
      <p:sp>
        <p:nvSpPr>
          <p:cNvPr id="17" name="Titel 6"/>
          <p:cNvSpPr>
            <a:spLocks noGrp="1"/>
          </p:cNvSpPr>
          <p:nvPr>
            <p:ph type="ctrTitle"/>
          </p:nvPr>
        </p:nvSpPr>
        <p:spPr>
          <a:xfrm>
            <a:off x="633412" y="3456616"/>
            <a:ext cx="10923906" cy="1009594"/>
          </a:xfrm>
        </p:spPr>
        <p:txBody>
          <a:bodyPr/>
          <a:lstStyle/>
          <a:p>
            <a:r>
              <a:rPr lang="nl-NL" dirty="0"/>
              <a:t>Dank voor uw aandacht</a:t>
            </a:r>
          </a:p>
        </p:txBody>
      </p:sp>
      <p:sp>
        <p:nvSpPr>
          <p:cNvPr id="18" name="Subtitle 17"/>
          <p:cNvSpPr>
            <a:spLocks noGrp="1"/>
          </p:cNvSpPr>
          <p:nvPr>
            <p:ph type="subTitle" idx="1"/>
          </p:nvPr>
        </p:nvSpPr>
        <p:spPr>
          <a:xfrm>
            <a:off x="634682" y="5162400"/>
            <a:ext cx="10923906" cy="664319"/>
          </a:xfrm>
        </p:spPr>
        <p:txBody>
          <a:bodyPr>
            <a:normAutofit fontScale="92500"/>
          </a:bodyPr>
          <a:lstStyle/>
          <a:p>
            <a:r>
              <a:rPr lang="nl-NL" kern="0" dirty="0"/>
              <a:t>Met dank aan Ries van der Wouden, Rienk Kuiper  &amp; Edward Vixseboxse</a:t>
            </a:r>
          </a:p>
          <a:p>
            <a:endParaRPr lang="nl-NL" dirty="0"/>
          </a:p>
        </p:txBody>
      </p:sp>
      <p:sp>
        <p:nvSpPr>
          <p:cNvPr id="19" name="Text Placeholder 18"/>
          <p:cNvSpPr>
            <a:spLocks noGrp="1"/>
          </p:cNvSpPr>
          <p:nvPr>
            <p:ph type="body" sz="quarter" idx="10"/>
          </p:nvPr>
        </p:nvSpPr>
        <p:spPr>
          <a:xfrm>
            <a:off x="633412" y="5829386"/>
            <a:ext cx="5138738" cy="389360"/>
          </a:xfrm>
        </p:spPr>
        <p:txBody>
          <a:bodyPr/>
          <a:lstStyle/>
          <a:p>
            <a:r>
              <a:rPr lang="nl-NL" dirty="0"/>
              <a:t>Volg PBL: </a:t>
            </a:r>
            <a:r>
              <a:rPr lang="nl-NL" kern="0" dirty="0"/>
              <a:t>@leefomgeving; @</a:t>
            </a:r>
            <a:r>
              <a:rPr lang="nl-NL" kern="0" dirty="0" err="1"/>
              <a:t>hansMMS</a:t>
            </a:r>
            <a:endParaRPr lang="nl-NL" kern="0" dirty="0"/>
          </a:p>
        </p:txBody>
      </p:sp>
    </p:spTree>
    <p:extLst>
      <p:ext uri="{BB962C8B-B14F-4D97-AF65-F5344CB8AC3E}">
        <p14:creationId xmlns:p14="http://schemas.microsoft.com/office/powerpoint/2010/main" val="1165714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4DA789F7-C190-4501-A407-427623B9A3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52093">
            <a:off x="626541" y="2863222"/>
            <a:ext cx="4867318" cy="2924093"/>
          </a:xfrm>
          <a:prstGeom prst="rect">
            <a:avLst/>
          </a:prstGeom>
        </p:spPr>
      </p:pic>
      <p:pic>
        <p:nvPicPr>
          <p:cNvPr id="11" name="Picture 6">
            <a:extLst>
              <a:ext uri="{FF2B5EF4-FFF2-40B4-BE49-F238E27FC236}">
                <a16:creationId xmlns:a16="http://schemas.microsoft.com/office/drawing/2014/main" id="{D0DAE2F8-66A2-4591-84A4-792E8C4B0C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3070" y="3204145"/>
            <a:ext cx="4510778" cy="2756586"/>
          </a:xfrm>
          <a:prstGeom prst="rect">
            <a:avLst/>
          </a:prstGeom>
        </p:spPr>
      </p:pic>
      <p:sp>
        <p:nvSpPr>
          <p:cNvPr id="2" name="Titel 1">
            <a:extLst>
              <a:ext uri="{FF2B5EF4-FFF2-40B4-BE49-F238E27FC236}">
                <a16:creationId xmlns:a16="http://schemas.microsoft.com/office/drawing/2014/main" id="{0C1270FD-F454-4A3A-8AF0-AF67286ABCEE}"/>
              </a:ext>
            </a:extLst>
          </p:cNvPr>
          <p:cNvSpPr>
            <a:spLocks noGrp="1"/>
          </p:cNvSpPr>
          <p:nvPr>
            <p:ph type="title"/>
          </p:nvPr>
        </p:nvSpPr>
        <p:spPr>
          <a:xfrm>
            <a:off x="635000" y="1052513"/>
            <a:ext cx="10923588" cy="708193"/>
          </a:xfrm>
        </p:spPr>
        <p:txBody>
          <a:bodyPr/>
          <a:lstStyle/>
          <a:p>
            <a:r>
              <a:rPr lang="nl-NL" dirty="0"/>
              <a:t>Waartoe ook alweer?</a:t>
            </a:r>
          </a:p>
        </p:txBody>
      </p:sp>
      <p:sp>
        <p:nvSpPr>
          <p:cNvPr id="3" name="Tijdelijke aanduiding voor datum 2">
            <a:extLst>
              <a:ext uri="{FF2B5EF4-FFF2-40B4-BE49-F238E27FC236}">
                <a16:creationId xmlns:a16="http://schemas.microsoft.com/office/drawing/2014/main" id="{0E6F16C6-688C-41D3-9510-72A03F19CA2C}"/>
              </a:ext>
            </a:extLst>
          </p:cNvPr>
          <p:cNvSpPr>
            <a:spLocks noGrp="1"/>
          </p:cNvSpPr>
          <p:nvPr>
            <p:ph type="dt" sz="half" idx="10"/>
          </p:nvPr>
        </p:nvSpPr>
        <p:spPr/>
        <p:txBody>
          <a:bodyPr/>
          <a:lstStyle/>
          <a:p>
            <a:r>
              <a:rPr lang="nl-NL"/>
              <a:t>28 september 2017</a:t>
            </a:r>
            <a:endParaRPr lang="nl-NL" dirty="0"/>
          </a:p>
        </p:txBody>
      </p:sp>
      <p:sp>
        <p:nvSpPr>
          <p:cNvPr id="4" name="Tijdelijke aanduiding voor voettekst 3">
            <a:extLst>
              <a:ext uri="{FF2B5EF4-FFF2-40B4-BE49-F238E27FC236}">
                <a16:creationId xmlns:a16="http://schemas.microsoft.com/office/drawing/2014/main" id="{F09B1B91-8C67-49E8-96C5-B0B285B046DE}"/>
              </a:ext>
            </a:extLst>
          </p:cNvPr>
          <p:cNvSpPr>
            <a:spLocks noGrp="1"/>
          </p:cNvSpPr>
          <p:nvPr>
            <p:ph type="ftr" sz="quarter" idx="11"/>
          </p:nvPr>
        </p:nvSpPr>
        <p:spPr/>
        <p:txBody>
          <a:bodyPr/>
          <a:lstStyle/>
          <a:p>
            <a:r>
              <a:rPr lang="nl-NL"/>
              <a:t>Hans Mommaas (PBL), Congres ‘Grip op Omgevingswet’, Binnenlands Bestuur, Amsterdam</a:t>
            </a:r>
            <a:endParaRPr lang="nl-NL" dirty="0"/>
          </a:p>
        </p:txBody>
      </p:sp>
      <p:sp>
        <p:nvSpPr>
          <p:cNvPr id="5" name="Tijdelijke aanduiding voor dianummer 4">
            <a:extLst>
              <a:ext uri="{FF2B5EF4-FFF2-40B4-BE49-F238E27FC236}">
                <a16:creationId xmlns:a16="http://schemas.microsoft.com/office/drawing/2014/main" id="{7887ED98-AF8E-4223-A28F-FBF119F6F740}"/>
              </a:ext>
            </a:extLst>
          </p:cNvPr>
          <p:cNvSpPr>
            <a:spLocks noGrp="1"/>
          </p:cNvSpPr>
          <p:nvPr>
            <p:ph type="sldNum" sz="quarter" idx="12"/>
          </p:nvPr>
        </p:nvSpPr>
        <p:spPr/>
        <p:txBody>
          <a:bodyPr/>
          <a:lstStyle/>
          <a:p>
            <a:fld id="{10A0A6AF-03C5-477E-939A-E28F7E7F05EA}" type="slidenum">
              <a:rPr lang="nl-NL" smtClean="0"/>
              <a:pPr/>
              <a:t>2</a:t>
            </a:fld>
            <a:endParaRPr lang="nl-NL" dirty="0"/>
          </a:p>
        </p:txBody>
      </p:sp>
      <p:pic>
        <p:nvPicPr>
          <p:cNvPr id="7" name="Afbeelding 6">
            <a:extLst>
              <a:ext uri="{FF2B5EF4-FFF2-40B4-BE49-F238E27FC236}">
                <a16:creationId xmlns:a16="http://schemas.microsoft.com/office/drawing/2014/main" id="{8E34778D-43A9-4A4C-9331-C92D5EE8AA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79717">
            <a:off x="9290060" y="724181"/>
            <a:ext cx="2008729" cy="2844361"/>
          </a:xfrm>
          <a:prstGeom prst="rect">
            <a:avLst/>
          </a:prstGeom>
        </p:spPr>
      </p:pic>
      <p:sp>
        <p:nvSpPr>
          <p:cNvPr id="10" name="Tekstvak 9">
            <a:extLst>
              <a:ext uri="{FF2B5EF4-FFF2-40B4-BE49-F238E27FC236}">
                <a16:creationId xmlns:a16="http://schemas.microsoft.com/office/drawing/2014/main" id="{BC8EDD7E-9F8E-496E-8D6B-0B4510D627C0}"/>
              </a:ext>
            </a:extLst>
          </p:cNvPr>
          <p:cNvSpPr txBox="1"/>
          <p:nvPr/>
        </p:nvSpPr>
        <p:spPr>
          <a:xfrm>
            <a:off x="635000" y="1895159"/>
            <a:ext cx="5282343" cy="923330"/>
          </a:xfrm>
          <a:prstGeom prst="rect">
            <a:avLst/>
          </a:prstGeom>
          <a:noFill/>
        </p:spPr>
        <p:txBody>
          <a:bodyPr wrap="none" rtlCol="0">
            <a:spAutoFit/>
          </a:bodyPr>
          <a:lstStyle/>
          <a:p>
            <a:r>
              <a:rPr lang="nl-NL" dirty="0"/>
              <a:t>Omwille van de maatschappelijke dynamiek</a:t>
            </a:r>
          </a:p>
          <a:p>
            <a:endParaRPr lang="nl-NL" dirty="0"/>
          </a:p>
          <a:p>
            <a:r>
              <a:rPr lang="nl-NL" dirty="0"/>
              <a:t>Omwille van de legitimiteit van beleid</a:t>
            </a:r>
          </a:p>
        </p:txBody>
      </p:sp>
    </p:spTree>
    <p:extLst>
      <p:ext uri="{BB962C8B-B14F-4D97-AF65-F5344CB8AC3E}">
        <p14:creationId xmlns:p14="http://schemas.microsoft.com/office/powerpoint/2010/main" val="376109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Van……                         ….Naar</a:t>
            </a:r>
          </a:p>
        </p:txBody>
      </p:sp>
      <p:sp>
        <p:nvSpPr>
          <p:cNvPr id="4" name="Tijdelijke aanduiding voor datum 3"/>
          <p:cNvSpPr>
            <a:spLocks noGrp="1"/>
          </p:cNvSpPr>
          <p:nvPr>
            <p:ph type="dt" sz="half" idx="10"/>
          </p:nvPr>
        </p:nvSpPr>
        <p:spPr/>
        <p:txBody>
          <a:bodyPr/>
          <a:lstStyle/>
          <a:p>
            <a:r>
              <a:rPr lang="nl-NL"/>
              <a:t>28 september 2017</a:t>
            </a:r>
            <a:endParaRPr lang="nl-NL" dirty="0"/>
          </a:p>
        </p:txBody>
      </p:sp>
      <p:sp>
        <p:nvSpPr>
          <p:cNvPr id="5" name="Tijdelijke aanduiding voor voettekst 4"/>
          <p:cNvSpPr>
            <a:spLocks noGrp="1"/>
          </p:cNvSpPr>
          <p:nvPr>
            <p:ph type="ftr" sz="quarter" idx="11"/>
          </p:nvPr>
        </p:nvSpPr>
        <p:spPr/>
        <p:txBody>
          <a:bodyPr/>
          <a:lstStyle/>
          <a:p>
            <a:r>
              <a:rPr lang="nl-NL" dirty="0"/>
              <a:t>Hans Mommaas (PBL), Congres ‘Grip op Omgevingswet’, Binnenlands Bestuur, Amsterdam</a:t>
            </a:r>
          </a:p>
        </p:txBody>
      </p:sp>
      <p:sp>
        <p:nvSpPr>
          <p:cNvPr id="6" name="Tijdelijke aanduiding voor dianummer 5"/>
          <p:cNvSpPr>
            <a:spLocks noGrp="1"/>
          </p:cNvSpPr>
          <p:nvPr>
            <p:ph type="sldNum" sz="quarter" idx="12"/>
          </p:nvPr>
        </p:nvSpPr>
        <p:spPr/>
        <p:txBody>
          <a:bodyPr/>
          <a:lstStyle/>
          <a:p>
            <a:fld id="{10A0A6AF-03C5-477E-939A-E28F7E7F05EA}" type="slidenum">
              <a:rPr lang="nl-NL" smtClean="0"/>
              <a:pPr/>
              <a:t>3</a:t>
            </a:fld>
            <a:endParaRPr lang="nl-NL" dirty="0"/>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135" y="1922739"/>
            <a:ext cx="5199529" cy="3899647"/>
          </a:xfrm>
          <a:prstGeom prst="rect">
            <a:avLst/>
          </a:prstGeo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0244" y="2405497"/>
            <a:ext cx="5637479" cy="3089772"/>
          </a:xfrm>
          <a:prstGeom prst="rect">
            <a:avLst/>
          </a:prstGeom>
        </p:spPr>
      </p:pic>
      <p:sp>
        <p:nvSpPr>
          <p:cNvPr id="2" name="Tekstvak 1">
            <a:extLst>
              <a:ext uri="{FF2B5EF4-FFF2-40B4-BE49-F238E27FC236}">
                <a16:creationId xmlns:a16="http://schemas.microsoft.com/office/drawing/2014/main" id="{95058673-9161-438F-8916-EDA81A4B0960}"/>
              </a:ext>
            </a:extLst>
          </p:cNvPr>
          <p:cNvSpPr txBox="1"/>
          <p:nvPr/>
        </p:nvSpPr>
        <p:spPr>
          <a:xfrm>
            <a:off x="10309458" y="5471988"/>
            <a:ext cx="1588897" cy="307777"/>
          </a:xfrm>
          <a:prstGeom prst="rect">
            <a:avLst/>
          </a:prstGeom>
          <a:noFill/>
        </p:spPr>
        <p:txBody>
          <a:bodyPr wrap="none" rtlCol="0">
            <a:spAutoFit/>
          </a:bodyPr>
          <a:lstStyle/>
          <a:p>
            <a:r>
              <a:rPr lang="nl-NL" sz="1400" dirty="0"/>
              <a:t>© Over Morgen</a:t>
            </a:r>
          </a:p>
        </p:txBody>
      </p:sp>
    </p:spTree>
    <p:extLst>
      <p:ext uri="{BB962C8B-B14F-4D97-AF65-F5344CB8AC3E}">
        <p14:creationId xmlns:p14="http://schemas.microsoft.com/office/powerpoint/2010/main" val="2227208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6DFAC5-601C-411D-AFE2-4993AAE81512}"/>
              </a:ext>
            </a:extLst>
          </p:cNvPr>
          <p:cNvSpPr>
            <a:spLocks noGrp="1"/>
          </p:cNvSpPr>
          <p:nvPr>
            <p:ph type="title"/>
          </p:nvPr>
        </p:nvSpPr>
        <p:spPr>
          <a:xfrm>
            <a:off x="268567" y="637273"/>
            <a:ext cx="5091997" cy="595910"/>
          </a:xfrm>
        </p:spPr>
        <p:txBody>
          <a:bodyPr>
            <a:normAutofit fontScale="90000"/>
          </a:bodyPr>
          <a:lstStyle/>
          <a:p>
            <a:r>
              <a:rPr lang="nl-NL" dirty="0"/>
              <a:t>Doelen omgevingswet:</a:t>
            </a:r>
          </a:p>
        </p:txBody>
      </p:sp>
      <p:sp>
        <p:nvSpPr>
          <p:cNvPr id="3" name="Tijdelijke aanduiding voor datum 2">
            <a:extLst>
              <a:ext uri="{FF2B5EF4-FFF2-40B4-BE49-F238E27FC236}">
                <a16:creationId xmlns:a16="http://schemas.microsoft.com/office/drawing/2014/main" id="{D5B80F65-C5F0-4A01-8FF2-AEE1A3FD397D}"/>
              </a:ext>
            </a:extLst>
          </p:cNvPr>
          <p:cNvSpPr>
            <a:spLocks noGrp="1"/>
          </p:cNvSpPr>
          <p:nvPr>
            <p:ph type="dt" sz="half" idx="10"/>
          </p:nvPr>
        </p:nvSpPr>
        <p:spPr/>
        <p:txBody>
          <a:bodyPr/>
          <a:lstStyle/>
          <a:p>
            <a:r>
              <a:rPr lang="nl-NL"/>
              <a:t>28 september 2017</a:t>
            </a:r>
            <a:endParaRPr lang="nl-NL" dirty="0"/>
          </a:p>
        </p:txBody>
      </p:sp>
      <p:sp>
        <p:nvSpPr>
          <p:cNvPr id="4" name="Tijdelijke aanduiding voor voettekst 3">
            <a:extLst>
              <a:ext uri="{FF2B5EF4-FFF2-40B4-BE49-F238E27FC236}">
                <a16:creationId xmlns:a16="http://schemas.microsoft.com/office/drawing/2014/main" id="{42D61650-6FB5-473B-BE8B-D78ED90991E0}"/>
              </a:ext>
            </a:extLst>
          </p:cNvPr>
          <p:cNvSpPr>
            <a:spLocks noGrp="1"/>
          </p:cNvSpPr>
          <p:nvPr>
            <p:ph type="ftr" sz="quarter" idx="11"/>
          </p:nvPr>
        </p:nvSpPr>
        <p:spPr/>
        <p:txBody>
          <a:bodyPr/>
          <a:lstStyle/>
          <a:p>
            <a:r>
              <a:rPr lang="nl-NL"/>
              <a:t>Hans Mommaas (PBL), Congres ‘Grip op Omgevingswet’, Binnenlands Bestuur, Amsterdam</a:t>
            </a:r>
            <a:endParaRPr lang="nl-NL" dirty="0"/>
          </a:p>
        </p:txBody>
      </p:sp>
      <p:sp>
        <p:nvSpPr>
          <p:cNvPr id="5" name="Tijdelijke aanduiding voor dianummer 4">
            <a:extLst>
              <a:ext uri="{FF2B5EF4-FFF2-40B4-BE49-F238E27FC236}">
                <a16:creationId xmlns:a16="http://schemas.microsoft.com/office/drawing/2014/main" id="{17C7CB71-9CCC-4304-9564-C3DE8F406177}"/>
              </a:ext>
            </a:extLst>
          </p:cNvPr>
          <p:cNvSpPr>
            <a:spLocks noGrp="1"/>
          </p:cNvSpPr>
          <p:nvPr>
            <p:ph type="sldNum" sz="quarter" idx="12"/>
          </p:nvPr>
        </p:nvSpPr>
        <p:spPr/>
        <p:txBody>
          <a:bodyPr/>
          <a:lstStyle/>
          <a:p>
            <a:fld id="{10A0A6AF-03C5-477E-939A-E28F7E7F05EA}" type="slidenum">
              <a:rPr lang="nl-NL" smtClean="0"/>
              <a:pPr/>
              <a:t>4</a:t>
            </a:fld>
            <a:endParaRPr lang="nl-NL" dirty="0"/>
          </a:p>
        </p:txBody>
      </p:sp>
      <p:pic>
        <p:nvPicPr>
          <p:cNvPr id="6" name="Afbeelding 5">
            <a:extLst>
              <a:ext uri="{FF2B5EF4-FFF2-40B4-BE49-F238E27FC236}">
                <a16:creationId xmlns:a16="http://schemas.microsoft.com/office/drawing/2014/main" id="{0B641DC4-C151-47E6-A052-2AE334D98494}"/>
              </a:ext>
            </a:extLst>
          </p:cNvPr>
          <p:cNvPicPr>
            <a:picLocks noChangeAspect="1"/>
          </p:cNvPicPr>
          <p:nvPr/>
        </p:nvPicPr>
        <p:blipFill>
          <a:blip r:embed="rId3"/>
          <a:stretch>
            <a:fillRect/>
          </a:stretch>
        </p:blipFill>
        <p:spPr>
          <a:xfrm>
            <a:off x="5914238" y="2393395"/>
            <a:ext cx="5922200" cy="3637820"/>
          </a:xfrm>
          <a:prstGeom prst="rect">
            <a:avLst/>
          </a:prstGeom>
        </p:spPr>
      </p:pic>
      <p:sp>
        <p:nvSpPr>
          <p:cNvPr id="8" name="Rechthoek 7">
            <a:extLst>
              <a:ext uri="{FF2B5EF4-FFF2-40B4-BE49-F238E27FC236}">
                <a16:creationId xmlns:a16="http://schemas.microsoft.com/office/drawing/2014/main" id="{79D43B4C-EA0F-4B2B-867D-760C9E647CAB}"/>
              </a:ext>
            </a:extLst>
          </p:cNvPr>
          <p:cNvSpPr/>
          <p:nvPr/>
        </p:nvSpPr>
        <p:spPr>
          <a:xfrm>
            <a:off x="451783" y="1688518"/>
            <a:ext cx="5370233" cy="3139321"/>
          </a:xfrm>
          <a:prstGeom prst="rect">
            <a:avLst/>
          </a:prstGeom>
        </p:spPr>
        <p:txBody>
          <a:bodyPr wrap="square">
            <a:spAutoFit/>
          </a:bodyPr>
          <a:lstStyle/>
          <a:p>
            <a:r>
              <a:rPr lang="nl-NL" dirty="0"/>
              <a:t>De verbeterdoelen zijn:</a:t>
            </a:r>
          </a:p>
          <a:p>
            <a:pPr>
              <a:buFont typeface="Arial" panose="020B0604020202020204" pitchFamily="34" charset="0"/>
              <a:buChar char="•"/>
            </a:pPr>
            <a:r>
              <a:rPr lang="nl-NL" dirty="0"/>
              <a:t> de fysieke leefomgeving samenhangend benaderen </a:t>
            </a:r>
          </a:p>
          <a:p>
            <a:pPr>
              <a:buFont typeface="Arial" panose="020B0604020202020204" pitchFamily="34" charset="0"/>
              <a:buChar char="•"/>
            </a:pPr>
            <a:r>
              <a:rPr lang="nl-NL" dirty="0"/>
              <a:t> de bestuurlijke afwegingsruimte voor de fysieke leefomgeving vergroten </a:t>
            </a:r>
          </a:p>
          <a:p>
            <a:pPr>
              <a:buFont typeface="Arial" panose="020B0604020202020204" pitchFamily="34" charset="0"/>
              <a:buChar char="•"/>
            </a:pPr>
            <a:r>
              <a:rPr lang="nl-NL" dirty="0"/>
              <a:t> de inzichtelijkheid, de voorspelbaarheid en het gebruiksgemak van het omgevingsrecht vergroten </a:t>
            </a:r>
          </a:p>
          <a:p>
            <a:pPr>
              <a:buFont typeface="Arial" panose="020B0604020202020204" pitchFamily="34" charset="0"/>
              <a:buChar char="•"/>
            </a:pPr>
            <a:r>
              <a:rPr lang="nl-NL" dirty="0"/>
              <a:t> de besluitvorming over projecten in de fysieke leefomgeving versnellen en verbeteren </a:t>
            </a:r>
          </a:p>
        </p:txBody>
      </p:sp>
      <p:sp>
        <p:nvSpPr>
          <p:cNvPr id="9" name="Rechthoek 8">
            <a:extLst>
              <a:ext uri="{FF2B5EF4-FFF2-40B4-BE49-F238E27FC236}">
                <a16:creationId xmlns:a16="http://schemas.microsoft.com/office/drawing/2014/main" id="{8A3AD7B4-9680-40B2-9042-B02C11DA9530}"/>
              </a:ext>
            </a:extLst>
          </p:cNvPr>
          <p:cNvSpPr/>
          <p:nvPr/>
        </p:nvSpPr>
        <p:spPr>
          <a:xfrm>
            <a:off x="6977200" y="1042187"/>
            <a:ext cx="3662224" cy="646331"/>
          </a:xfrm>
          <a:prstGeom prst="rect">
            <a:avLst/>
          </a:prstGeom>
        </p:spPr>
        <p:txBody>
          <a:bodyPr wrap="square">
            <a:spAutoFit/>
          </a:bodyPr>
          <a:lstStyle/>
          <a:p>
            <a:r>
              <a:rPr lang="nl-NL" dirty="0"/>
              <a:t>‘ruimte voor ontwikkeling, waarborgen voor kwaliteit’</a:t>
            </a:r>
          </a:p>
        </p:txBody>
      </p:sp>
    </p:spTree>
    <p:extLst>
      <p:ext uri="{BB962C8B-B14F-4D97-AF65-F5344CB8AC3E}">
        <p14:creationId xmlns:p14="http://schemas.microsoft.com/office/powerpoint/2010/main" val="905562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dirty="0"/>
              <a:t>Maar: wie stuurt hier eigenlijk?</a:t>
            </a:r>
          </a:p>
        </p:txBody>
      </p:sp>
      <p:sp>
        <p:nvSpPr>
          <p:cNvPr id="4" name="Tijdelijke aanduiding voor datum 3"/>
          <p:cNvSpPr>
            <a:spLocks noGrp="1"/>
          </p:cNvSpPr>
          <p:nvPr>
            <p:ph type="dt" sz="half" idx="10"/>
          </p:nvPr>
        </p:nvSpPr>
        <p:spPr/>
        <p:txBody>
          <a:bodyPr/>
          <a:lstStyle/>
          <a:p>
            <a:r>
              <a:rPr lang="nl-NL"/>
              <a:t>28 september 2017</a:t>
            </a:r>
            <a:endParaRPr lang="nl-NL" dirty="0"/>
          </a:p>
        </p:txBody>
      </p:sp>
      <p:sp>
        <p:nvSpPr>
          <p:cNvPr id="5" name="Tijdelijke aanduiding voor voettekst 4"/>
          <p:cNvSpPr>
            <a:spLocks noGrp="1"/>
          </p:cNvSpPr>
          <p:nvPr>
            <p:ph type="ftr" sz="quarter" idx="11"/>
          </p:nvPr>
        </p:nvSpPr>
        <p:spPr/>
        <p:txBody>
          <a:bodyPr/>
          <a:lstStyle/>
          <a:p>
            <a:r>
              <a:rPr lang="nl-NL"/>
              <a:t>Hans Mommaas (PBL), Congres ‘Grip op Omgevingswet’, Binnenlands Bestuur, Amsterdam</a:t>
            </a:r>
            <a:endParaRPr lang="nl-NL" dirty="0"/>
          </a:p>
        </p:txBody>
      </p:sp>
      <p:sp>
        <p:nvSpPr>
          <p:cNvPr id="6" name="Tijdelijke aanduiding voor dianummer 5"/>
          <p:cNvSpPr>
            <a:spLocks noGrp="1"/>
          </p:cNvSpPr>
          <p:nvPr>
            <p:ph type="sldNum" sz="quarter" idx="12"/>
          </p:nvPr>
        </p:nvSpPr>
        <p:spPr/>
        <p:txBody>
          <a:bodyPr/>
          <a:lstStyle/>
          <a:p>
            <a:fld id="{10A0A6AF-03C5-477E-939A-E28F7E7F05EA}" type="slidenum">
              <a:rPr lang="nl-NL" smtClean="0"/>
              <a:pPr/>
              <a:t>5</a:t>
            </a:fld>
            <a:endParaRPr lang="nl-NL" dirty="0"/>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5970" y="1897956"/>
            <a:ext cx="4827942" cy="4035372"/>
          </a:xfrm>
          <a:prstGeom prst="rect">
            <a:avLst/>
          </a:prstGeom>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07133">
            <a:off x="7821980" y="3941564"/>
            <a:ext cx="1733285" cy="1733285"/>
          </a:xfrm>
          <a:prstGeom prst="rect">
            <a:avLst/>
          </a:prstGeom>
        </p:spPr>
      </p:pic>
    </p:spTree>
    <p:extLst>
      <p:ext uri="{BB962C8B-B14F-4D97-AF65-F5344CB8AC3E}">
        <p14:creationId xmlns:p14="http://schemas.microsoft.com/office/powerpoint/2010/main" val="27917382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29260" y="496316"/>
            <a:ext cx="4908550" cy="623566"/>
          </a:xfrm>
        </p:spPr>
        <p:txBody>
          <a:bodyPr/>
          <a:lstStyle/>
          <a:p>
            <a:r>
              <a:rPr lang="nl-NL" dirty="0"/>
              <a:t>Rol omgevingsvisie</a:t>
            </a:r>
          </a:p>
        </p:txBody>
      </p:sp>
      <p:sp>
        <p:nvSpPr>
          <p:cNvPr id="4" name="Tijdelijke aanduiding voor datum 3"/>
          <p:cNvSpPr>
            <a:spLocks noGrp="1"/>
          </p:cNvSpPr>
          <p:nvPr>
            <p:ph type="dt" sz="half" idx="10"/>
          </p:nvPr>
        </p:nvSpPr>
        <p:spPr/>
        <p:txBody>
          <a:bodyPr/>
          <a:lstStyle/>
          <a:p>
            <a:r>
              <a:rPr lang="nl-NL"/>
              <a:t>28 september 2017</a:t>
            </a:r>
            <a:endParaRPr lang="nl-NL" dirty="0"/>
          </a:p>
        </p:txBody>
      </p:sp>
      <p:sp>
        <p:nvSpPr>
          <p:cNvPr id="5" name="Tijdelijke aanduiding voor voettekst 4"/>
          <p:cNvSpPr>
            <a:spLocks noGrp="1"/>
          </p:cNvSpPr>
          <p:nvPr>
            <p:ph type="ftr" sz="quarter" idx="11"/>
          </p:nvPr>
        </p:nvSpPr>
        <p:spPr/>
        <p:txBody>
          <a:bodyPr/>
          <a:lstStyle/>
          <a:p>
            <a:r>
              <a:rPr lang="nl-NL"/>
              <a:t>Hans Mommaas (PBL), Congres ‘Grip op Omgevingswet’, Binnenlands Bestuur, Amsterdam</a:t>
            </a:r>
            <a:endParaRPr lang="nl-NL" dirty="0"/>
          </a:p>
        </p:txBody>
      </p:sp>
      <p:sp>
        <p:nvSpPr>
          <p:cNvPr id="6" name="Tijdelijke aanduiding voor dianummer 5"/>
          <p:cNvSpPr>
            <a:spLocks noGrp="1"/>
          </p:cNvSpPr>
          <p:nvPr>
            <p:ph type="sldNum" sz="quarter" idx="12"/>
          </p:nvPr>
        </p:nvSpPr>
        <p:spPr/>
        <p:txBody>
          <a:bodyPr/>
          <a:lstStyle/>
          <a:p>
            <a:fld id="{10A0A6AF-03C5-477E-939A-E28F7E7F05EA}" type="slidenum">
              <a:rPr lang="nl-NL" smtClean="0"/>
              <a:pPr/>
              <a:t>6</a:t>
            </a:fld>
            <a:endParaRPr lang="nl-NL" dirty="0"/>
          </a:p>
        </p:txBody>
      </p:sp>
      <p:sp>
        <p:nvSpPr>
          <p:cNvPr id="8" name="Tekstvak 7"/>
          <p:cNvSpPr txBox="1"/>
          <p:nvPr/>
        </p:nvSpPr>
        <p:spPr>
          <a:xfrm>
            <a:off x="635000" y="2325024"/>
            <a:ext cx="10515600" cy="2677656"/>
          </a:xfrm>
          <a:prstGeom prst="rect">
            <a:avLst/>
          </a:prstGeom>
          <a:noFill/>
        </p:spPr>
        <p:txBody>
          <a:bodyPr wrap="square" rtlCol="0">
            <a:spAutoFit/>
          </a:bodyPr>
          <a:lstStyle/>
          <a:p>
            <a:pPr marL="457200" indent="-457200">
              <a:buFont typeface="Arial" panose="020B0604020202020204" pitchFamily="34" charset="0"/>
              <a:buChar char="•"/>
            </a:pPr>
            <a:r>
              <a:rPr lang="nl-NL" sz="2800" dirty="0"/>
              <a:t>Lange termijn</a:t>
            </a:r>
          </a:p>
          <a:p>
            <a:pPr marL="457200" indent="-457200">
              <a:buFont typeface="Arial" panose="020B0604020202020204" pitchFamily="34" charset="0"/>
              <a:buChar char="•"/>
            </a:pPr>
            <a:r>
              <a:rPr lang="nl-NL" sz="2800" dirty="0"/>
              <a:t>Samenhang</a:t>
            </a:r>
          </a:p>
          <a:p>
            <a:pPr marL="457200" indent="-457200">
              <a:buFont typeface="Arial" panose="020B0604020202020204" pitchFamily="34" charset="0"/>
              <a:buChar char="•"/>
            </a:pPr>
            <a:r>
              <a:rPr lang="nl-NL" sz="2800" dirty="0"/>
              <a:t>Sturing</a:t>
            </a:r>
          </a:p>
          <a:p>
            <a:pPr marL="457200" indent="-457200">
              <a:buFont typeface="Arial" panose="020B0604020202020204" pitchFamily="34" charset="0"/>
              <a:buChar char="•"/>
            </a:pPr>
            <a:r>
              <a:rPr lang="nl-NL" sz="2800" dirty="0"/>
              <a:t>Draagvlak</a:t>
            </a:r>
          </a:p>
          <a:p>
            <a:pPr marL="457200" indent="-457200">
              <a:buFont typeface="Arial" panose="020B0604020202020204" pitchFamily="34" charset="0"/>
              <a:buChar char="•"/>
            </a:pPr>
            <a:endParaRPr lang="nl-NL" sz="2800" dirty="0"/>
          </a:p>
          <a:p>
            <a:pPr marL="457200" indent="-457200">
              <a:buFont typeface="Arial" panose="020B0604020202020204" pitchFamily="34" charset="0"/>
              <a:buChar char="•"/>
            </a:pPr>
            <a:endParaRPr lang="nl-NL" sz="2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6223" y="1195015"/>
            <a:ext cx="6965033" cy="4797571"/>
          </a:xfrm>
          <a:prstGeom prst="rect">
            <a:avLst/>
          </a:prstGeom>
        </p:spPr>
      </p:pic>
    </p:spTree>
    <p:extLst>
      <p:ext uri="{BB962C8B-B14F-4D97-AF65-F5344CB8AC3E}">
        <p14:creationId xmlns:p14="http://schemas.microsoft.com/office/powerpoint/2010/main" val="2694593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772" y="667779"/>
            <a:ext cx="8509770" cy="788746"/>
          </a:xfrm>
        </p:spPr>
        <p:txBody>
          <a:bodyPr>
            <a:normAutofit/>
          </a:bodyPr>
          <a:lstStyle/>
          <a:p>
            <a:r>
              <a:rPr lang="nl-NL" dirty="0"/>
              <a:t>NOVI 1: ontwikkelingen</a:t>
            </a:r>
          </a:p>
        </p:txBody>
      </p:sp>
      <p:sp>
        <p:nvSpPr>
          <p:cNvPr id="3" name="Tijdelijke aanduiding voor datum 2"/>
          <p:cNvSpPr>
            <a:spLocks noGrp="1"/>
          </p:cNvSpPr>
          <p:nvPr>
            <p:ph type="dt" sz="half" idx="10"/>
          </p:nvPr>
        </p:nvSpPr>
        <p:spPr/>
        <p:txBody>
          <a:bodyPr/>
          <a:lstStyle/>
          <a:p>
            <a:r>
              <a:rPr lang="nl-NL"/>
              <a:t>28 september 2017</a:t>
            </a:r>
            <a:endParaRPr lang="nl-NL" dirty="0"/>
          </a:p>
        </p:txBody>
      </p:sp>
      <p:sp>
        <p:nvSpPr>
          <p:cNvPr id="4" name="Tijdelijke aanduiding voor voettekst 3"/>
          <p:cNvSpPr>
            <a:spLocks noGrp="1"/>
          </p:cNvSpPr>
          <p:nvPr>
            <p:ph type="ftr" sz="quarter" idx="11"/>
          </p:nvPr>
        </p:nvSpPr>
        <p:spPr>
          <a:xfrm>
            <a:off x="635000" y="6355260"/>
            <a:ext cx="5003800" cy="264272"/>
          </a:xfrm>
        </p:spPr>
        <p:txBody>
          <a:bodyPr/>
          <a:lstStyle/>
          <a:p>
            <a:r>
              <a:rPr lang="nl-NL" dirty="0"/>
              <a:t>Hans Mommaas (PBL), Congres ‘Grip op Omgevingswet’, Binnenlands Bestuur, Amsterdam</a:t>
            </a:r>
          </a:p>
        </p:txBody>
      </p:sp>
      <p:sp>
        <p:nvSpPr>
          <p:cNvPr id="5" name="Tijdelijke aanduiding voor dianummer 4"/>
          <p:cNvSpPr>
            <a:spLocks noGrp="1"/>
          </p:cNvSpPr>
          <p:nvPr>
            <p:ph type="sldNum" sz="quarter" idx="12"/>
          </p:nvPr>
        </p:nvSpPr>
        <p:spPr/>
        <p:txBody>
          <a:bodyPr/>
          <a:lstStyle/>
          <a:p>
            <a:fld id="{10A0A6AF-03C5-477E-939A-E28F7E7F05EA}" type="slidenum">
              <a:rPr lang="nl-NL" smtClean="0"/>
              <a:pPr/>
              <a:t>7</a:t>
            </a:fld>
            <a:endParaRPr lang="nl-NL" dirty="0"/>
          </a:p>
        </p:txBody>
      </p:sp>
      <p:pic>
        <p:nvPicPr>
          <p:cNvPr id="8" name="Afbeelding 7"/>
          <p:cNvPicPr>
            <a:picLocks noChangeAspect="1"/>
          </p:cNvPicPr>
          <p:nvPr/>
        </p:nvPicPr>
        <p:blipFill>
          <a:blip r:embed="rId3"/>
          <a:stretch>
            <a:fillRect/>
          </a:stretch>
        </p:blipFill>
        <p:spPr>
          <a:xfrm>
            <a:off x="812082" y="1864088"/>
            <a:ext cx="5200650" cy="981075"/>
          </a:xfrm>
          <a:prstGeom prst="rect">
            <a:avLst/>
          </a:prstGeom>
        </p:spPr>
      </p:pic>
      <p:pic>
        <p:nvPicPr>
          <p:cNvPr id="9" name="Afbeelding 8"/>
          <p:cNvPicPr>
            <a:picLocks noChangeAspect="1"/>
          </p:cNvPicPr>
          <p:nvPr/>
        </p:nvPicPr>
        <p:blipFill>
          <a:blip r:embed="rId4"/>
          <a:stretch>
            <a:fillRect/>
          </a:stretch>
        </p:blipFill>
        <p:spPr>
          <a:xfrm>
            <a:off x="4109226" y="3272924"/>
            <a:ext cx="5210175" cy="971550"/>
          </a:xfrm>
          <a:prstGeom prst="rect">
            <a:avLst/>
          </a:prstGeom>
        </p:spPr>
      </p:pic>
      <p:pic>
        <p:nvPicPr>
          <p:cNvPr id="10" name="Afbeelding 9"/>
          <p:cNvPicPr>
            <a:picLocks noChangeAspect="1"/>
          </p:cNvPicPr>
          <p:nvPr/>
        </p:nvPicPr>
        <p:blipFill>
          <a:blip r:embed="rId5"/>
          <a:stretch>
            <a:fillRect/>
          </a:stretch>
        </p:blipFill>
        <p:spPr>
          <a:xfrm>
            <a:off x="6553199" y="4652037"/>
            <a:ext cx="5219700" cy="904875"/>
          </a:xfrm>
          <a:prstGeom prst="rect">
            <a:avLst/>
          </a:prstGeom>
        </p:spPr>
      </p:pic>
    </p:spTree>
    <p:extLst>
      <p:ext uri="{BB962C8B-B14F-4D97-AF65-F5344CB8AC3E}">
        <p14:creationId xmlns:p14="http://schemas.microsoft.com/office/powerpoint/2010/main" val="1620501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75417" y="872586"/>
            <a:ext cx="10923588" cy="948047"/>
          </a:xfrm>
        </p:spPr>
        <p:txBody>
          <a:bodyPr/>
          <a:lstStyle/>
          <a:p>
            <a:r>
              <a:rPr lang="nl-NL" dirty="0"/>
              <a:t>NOVI1: 4 opgaven</a:t>
            </a:r>
          </a:p>
        </p:txBody>
      </p:sp>
      <p:sp>
        <p:nvSpPr>
          <p:cNvPr id="4" name="Tijdelijke aanduiding voor datum 3"/>
          <p:cNvSpPr>
            <a:spLocks noGrp="1"/>
          </p:cNvSpPr>
          <p:nvPr>
            <p:ph type="dt" sz="half" idx="10"/>
          </p:nvPr>
        </p:nvSpPr>
        <p:spPr/>
        <p:txBody>
          <a:bodyPr/>
          <a:lstStyle/>
          <a:p>
            <a:r>
              <a:rPr lang="nl-NL"/>
              <a:t>28 september 2017</a:t>
            </a:r>
            <a:endParaRPr lang="nl-NL" dirty="0"/>
          </a:p>
        </p:txBody>
      </p:sp>
      <p:sp>
        <p:nvSpPr>
          <p:cNvPr id="5" name="Tijdelijke aanduiding voor voettekst 4"/>
          <p:cNvSpPr>
            <a:spLocks noGrp="1"/>
          </p:cNvSpPr>
          <p:nvPr>
            <p:ph type="ftr" sz="quarter" idx="11"/>
          </p:nvPr>
        </p:nvSpPr>
        <p:spPr/>
        <p:txBody>
          <a:bodyPr/>
          <a:lstStyle/>
          <a:p>
            <a:r>
              <a:rPr lang="nl-NL"/>
              <a:t>Hans Mommaas (PBL), Congres ‘Grip op Omgevingswet’, Binnenlands Bestuur, Amsterdam</a:t>
            </a:r>
            <a:endParaRPr lang="nl-NL" dirty="0"/>
          </a:p>
        </p:txBody>
      </p:sp>
      <p:sp>
        <p:nvSpPr>
          <p:cNvPr id="6" name="Tijdelijke aanduiding voor dianummer 5"/>
          <p:cNvSpPr>
            <a:spLocks noGrp="1"/>
          </p:cNvSpPr>
          <p:nvPr>
            <p:ph type="sldNum" sz="quarter" idx="12"/>
          </p:nvPr>
        </p:nvSpPr>
        <p:spPr/>
        <p:txBody>
          <a:bodyPr/>
          <a:lstStyle/>
          <a:p>
            <a:fld id="{10A0A6AF-03C5-477E-939A-E28F7E7F05EA}" type="slidenum">
              <a:rPr lang="nl-NL" smtClean="0"/>
              <a:pPr/>
              <a:t>8</a:t>
            </a:fld>
            <a:endParaRPr lang="nl-NL" dirty="0"/>
          </a:p>
        </p:txBody>
      </p:sp>
      <p:pic>
        <p:nvPicPr>
          <p:cNvPr id="7" name="Afbeelding 6"/>
          <p:cNvPicPr>
            <a:picLocks noChangeAspect="1"/>
          </p:cNvPicPr>
          <p:nvPr/>
        </p:nvPicPr>
        <p:blipFill>
          <a:blip r:embed="rId3"/>
          <a:stretch>
            <a:fillRect/>
          </a:stretch>
        </p:blipFill>
        <p:spPr>
          <a:xfrm>
            <a:off x="372527" y="1823568"/>
            <a:ext cx="2789790" cy="3884046"/>
          </a:xfrm>
          <a:prstGeom prst="rect">
            <a:avLst/>
          </a:prstGeom>
        </p:spPr>
      </p:pic>
      <p:pic>
        <p:nvPicPr>
          <p:cNvPr id="8" name="Afbeelding 7"/>
          <p:cNvPicPr>
            <a:picLocks noChangeAspect="1"/>
          </p:cNvPicPr>
          <p:nvPr/>
        </p:nvPicPr>
        <p:blipFill>
          <a:blip r:embed="rId4"/>
          <a:stretch>
            <a:fillRect/>
          </a:stretch>
        </p:blipFill>
        <p:spPr>
          <a:xfrm>
            <a:off x="3359427" y="1820633"/>
            <a:ext cx="2788739" cy="3884047"/>
          </a:xfrm>
          <a:prstGeom prst="rect">
            <a:avLst/>
          </a:prstGeom>
        </p:spPr>
      </p:pic>
      <p:pic>
        <p:nvPicPr>
          <p:cNvPr id="9" name="Afbeelding 8"/>
          <p:cNvPicPr>
            <a:picLocks noChangeAspect="1"/>
          </p:cNvPicPr>
          <p:nvPr/>
        </p:nvPicPr>
        <p:blipFill>
          <a:blip r:embed="rId5"/>
          <a:stretch>
            <a:fillRect/>
          </a:stretch>
        </p:blipFill>
        <p:spPr>
          <a:xfrm>
            <a:off x="6283670" y="1820633"/>
            <a:ext cx="2778015" cy="3886981"/>
          </a:xfrm>
          <a:prstGeom prst="rect">
            <a:avLst/>
          </a:prstGeom>
        </p:spPr>
      </p:pic>
      <p:pic>
        <p:nvPicPr>
          <p:cNvPr id="10" name="Afbeelding 9"/>
          <p:cNvPicPr>
            <a:picLocks noChangeAspect="1"/>
          </p:cNvPicPr>
          <p:nvPr/>
        </p:nvPicPr>
        <p:blipFill>
          <a:blip r:embed="rId6"/>
          <a:stretch>
            <a:fillRect/>
          </a:stretch>
        </p:blipFill>
        <p:spPr>
          <a:xfrm>
            <a:off x="9238716" y="1820633"/>
            <a:ext cx="2788162" cy="3886981"/>
          </a:xfrm>
          <a:prstGeom prst="rect">
            <a:avLst/>
          </a:prstGeom>
        </p:spPr>
      </p:pic>
    </p:spTree>
    <p:extLst>
      <p:ext uri="{BB962C8B-B14F-4D97-AF65-F5344CB8AC3E}">
        <p14:creationId xmlns:p14="http://schemas.microsoft.com/office/powerpoint/2010/main" val="892205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F41BBFB-C0F7-463B-9932-5C0675DAFBCB}"/>
              </a:ext>
            </a:extLst>
          </p:cNvPr>
          <p:cNvSpPr>
            <a:spLocks noGrp="1"/>
          </p:cNvSpPr>
          <p:nvPr>
            <p:ph type="title"/>
          </p:nvPr>
        </p:nvSpPr>
        <p:spPr>
          <a:xfrm>
            <a:off x="635000" y="1052514"/>
            <a:ext cx="10923588" cy="537560"/>
          </a:xfrm>
        </p:spPr>
        <p:txBody>
          <a:bodyPr>
            <a:normAutofit fontScale="90000"/>
          </a:bodyPr>
          <a:lstStyle/>
          <a:p>
            <a:r>
              <a:rPr lang="nl-NL" dirty="0"/>
              <a:t>Uitdaging: combi van inhoud en proces</a:t>
            </a:r>
          </a:p>
        </p:txBody>
      </p:sp>
      <p:sp>
        <p:nvSpPr>
          <p:cNvPr id="4" name="Tijdelijke aanduiding voor datum 3">
            <a:extLst>
              <a:ext uri="{FF2B5EF4-FFF2-40B4-BE49-F238E27FC236}">
                <a16:creationId xmlns:a16="http://schemas.microsoft.com/office/drawing/2014/main" id="{DEF9F898-E55B-432A-9002-F20D47612398}"/>
              </a:ext>
            </a:extLst>
          </p:cNvPr>
          <p:cNvSpPr>
            <a:spLocks noGrp="1"/>
          </p:cNvSpPr>
          <p:nvPr>
            <p:ph type="dt" sz="half" idx="10"/>
          </p:nvPr>
        </p:nvSpPr>
        <p:spPr/>
        <p:txBody>
          <a:bodyPr/>
          <a:lstStyle/>
          <a:p>
            <a:r>
              <a:rPr lang="nl-NL"/>
              <a:t>28 september 2017</a:t>
            </a:r>
            <a:endParaRPr lang="nl-NL" dirty="0"/>
          </a:p>
        </p:txBody>
      </p:sp>
      <p:sp>
        <p:nvSpPr>
          <p:cNvPr id="5" name="Tijdelijke aanduiding voor voettekst 4">
            <a:extLst>
              <a:ext uri="{FF2B5EF4-FFF2-40B4-BE49-F238E27FC236}">
                <a16:creationId xmlns:a16="http://schemas.microsoft.com/office/drawing/2014/main" id="{1B068358-70E2-41F0-B1A1-230AEAB179E8}"/>
              </a:ext>
            </a:extLst>
          </p:cNvPr>
          <p:cNvSpPr>
            <a:spLocks noGrp="1"/>
          </p:cNvSpPr>
          <p:nvPr>
            <p:ph type="ftr" sz="quarter" idx="11"/>
          </p:nvPr>
        </p:nvSpPr>
        <p:spPr/>
        <p:txBody>
          <a:bodyPr/>
          <a:lstStyle/>
          <a:p>
            <a:r>
              <a:rPr lang="nl-NL"/>
              <a:t>Hans Mommaas (PBL), Congres ‘Grip op Omgevingswet’, Binnenlands Bestuur, Amsterdam</a:t>
            </a:r>
            <a:endParaRPr lang="nl-NL" dirty="0"/>
          </a:p>
        </p:txBody>
      </p:sp>
      <p:sp>
        <p:nvSpPr>
          <p:cNvPr id="6" name="Tijdelijke aanduiding voor dianummer 5">
            <a:extLst>
              <a:ext uri="{FF2B5EF4-FFF2-40B4-BE49-F238E27FC236}">
                <a16:creationId xmlns:a16="http://schemas.microsoft.com/office/drawing/2014/main" id="{1FAC77E0-2205-4E96-92A5-936039A7C931}"/>
              </a:ext>
            </a:extLst>
          </p:cNvPr>
          <p:cNvSpPr>
            <a:spLocks noGrp="1"/>
          </p:cNvSpPr>
          <p:nvPr>
            <p:ph type="sldNum" sz="quarter" idx="12"/>
          </p:nvPr>
        </p:nvSpPr>
        <p:spPr/>
        <p:txBody>
          <a:bodyPr/>
          <a:lstStyle/>
          <a:p>
            <a:fld id="{10A0A6AF-03C5-477E-939A-E28F7E7F05EA}" type="slidenum">
              <a:rPr lang="nl-NL" smtClean="0"/>
              <a:pPr/>
              <a:t>9</a:t>
            </a:fld>
            <a:endParaRPr lang="nl-NL" dirty="0"/>
          </a:p>
        </p:txBody>
      </p:sp>
      <p:sp>
        <p:nvSpPr>
          <p:cNvPr id="8" name="Ovaal 7">
            <a:extLst>
              <a:ext uri="{FF2B5EF4-FFF2-40B4-BE49-F238E27FC236}">
                <a16:creationId xmlns:a16="http://schemas.microsoft.com/office/drawing/2014/main" id="{36076CDD-0ADD-4DCB-A68C-17C9065DDF85}"/>
              </a:ext>
            </a:extLst>
          </p:cNvPr>
          <p:cNvSpPr/>
          <p:nvPr/>
        </p:nvSpPr>
        <p:spPr>
          <a:xfrm>
            <a:off x="1761158" y="4353808"/>
            <a:ext cx="2868930" cy="97155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6" name="Groep 15">
            <a:extLst>
              <a:ext uri="{FF2B5EF4-FFF2-40B4-BE49-F238E27FC236}">
                <a16:creationId xmlns:a16="http://schemas.microsoft.com/office/drawing/2014/main" id="{30CF1B17-F815-434B-BBA3-0B82792499FD}"/>
              </a:ext>
            </a:extLst>
          </p:cNvPr>
          <p:cNvGrpSpPr/>
          <p:nvPr/>
        </p:nvGrpSpPr>
        <p:grpSpPr>
          <a:xfrm>
            <a:off x="6553199" y="3560141"/>
            <a:ext cx="2933700" cy="971550"/>
            <a:chOff x="6096794" y="3554012"/>
            <a:chExt cx="2933700" cy="971550"/>
          </a:xfrm>
          <a:solidFill>
            <a:schemeClr val="tx2"/>
          </a:solidFill>
        </p:grpSpPr>
        <p:sp>
          <p:nvSpPr>
            <p:cNvPr id="12" name="Ovaal 11">
              <a:extLst>
                <a:ext uri="{FF2B5EF4-FFF2-40B4-BE49-F238E27FC236}">
                  <a16:creationId xmlns:a16="http://schemas.microsoft.com/office/drawing/2014/main" id="{0F008377-C970-4BC6-A3A8-9BE31F476D39}"/>
                </a:ext>
              </a:extLst>
            </p:cNvPr>
            <p:cNvSpPr/>
            <p:nvPr/>
          </p:nvSpPr>
          <p:spPr>
            <a:xfrm>
              <a:off x="6096794" y="3554012"/>
              <a:ext cx="2933700" cy="971550"/>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69882D67-F019-40F9-B683-2319FF93CA48}"/>
                </a:ext>
              </a:extLst>
            </p:cNvPr>
            <p:cNvSpPr txBox="1"/>
            <p:nvPr/>
          </p:nvSpPr>
          <p:spPr>
            <a:xfrm>
              <a:off x="6621779" y="3781783"/>
              <a:ext cx="1922321" cy="461665"/>
            </a:xfrm>
            <a:prstGeom prst="rect">
              <a:avLst/>
            </a:prstGeom>
            <a:grpFill/>
            <a:ln>
              <a:solidFill>
                <a:schemeClr val="tx2"/>
              </a:solidFill>
            </a:ln>
          </p:spPr>
          <p:txBody>
            <a:bodyPr wrap="none" rtlCol="0">
              <a:spAutoFit/>
            </a:bodyPr>
            <a:lstStyle/>
            <a:p>
              <a:r>
                <a:rPr lang="nl-NL" sz="2400" b="1" dirty="0"/>
                <a:t>verbinden</a:t>
              </a:r>
            </a:p>
          </p:txBody>
        </p:sp>
      </p:grpSp>
      <p:sp>
        <p:nvSpPr>
          <p:cNvPr id="11" name="Ovaal 10">
            <a:extLst>
              <a:ext uri="{FF2B5EF4-FFF2-40B4-BE49-F238E27FC236}">
                <a16:creationId xmlns:a16="http://schemas.microsoft.com/office/drawing/2014/main" id="{28B38F7A-DEC6-4D5B-A205-C158AA870004}"/>
              </a:ext>
            </a:extLst>
          </p:cNvPr>
          <p:cNvSpPr/>
          <p:nvPr/>
        </p:nvSpPr>
        <p:spPr>
          <a:xfrm>
            <a:off x="3437097" y="2108958"/>
            <a:ext cx="2868930" cy="97155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9" name="Rechte verbindingslijn 18">
            <a:extLst>
              <a:ext uri="{FF2B5EF4-FFF2-40B4-BE49-F238E27FC236}">
                <a16:creationId xmlns:a16="http://schemas.microsoft.com/office/drawing/2014/main" id="{A60D1B88-6973-4E52-949F-FF6D3C29A9F5}"/>
              </a:ext>
            </a:extLst>
          </p:cNvPr>
          <p:cNvCxnSpPr>
            <a:cxnSpLocks/>
            <a:endCxn id="9" idx="1"/>
          </p:cNvCxnSpPr>
          <p:nvPr/>
        </p:nvCxnSpPr>
        <p:spPr>
          <a:xfrm>
            <a:off x="4871563" y="2795517"/>
            <a:ext cx="2206621" cy="122322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9475ED7D-0315-4B9C-B88B-CFF852B99FB9}"/>
              </a:ext>
            </a:extLst>
          </p:cNvPr>
          <p:cNvCxnSpPr>
            <a:cxnSpLocks/>
            <a:stCxn id="9" idx="1"/>
            <a:endCxn id="24" idx="3"/>
          </p:cNvCxnSpPr>
          <p:nvPr/>
        </p:nvCxnSpPr>
        <p:spPr>
          <a:xfrm flipH="1">
            <a:off x="4229358" y="4018745"/>
            <a:ext cx="2848826" cy="81746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131D2B66-60CD-4B4A-8836-61C35ED22A84}"/>
              </a:ext>
            </a:extLst>
          </p:cNvPr>
          <p:cNvCxnSpPr>
            <a:cxnSpLocks/>
          </p:cNvCxnSpPr>
          <p:nvPr/>
        </p:nvCxnSpPr>
        <p:spPr>
          <a:xfrm flipH="1">
            <a:off x="4172106" y="2848134"/>
            <a:ext cx="704857" cy="196700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997C4FFA-61B8-4E30-8BFB-DA35663BDD60}"/>
              </a:ext>
            </a:extLst>
          </p:cNvPr>
          <p:cNvCxnSpPr/>
          <p:nvPr/>
        </p:nvCxnSpPr>
        <p:spPr>
          <a:xfrm>
            <a:off x="1702435" y="3271706"/>
            <a:ext cx="9203253" cy="115768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Tekstvak 13">
            <a:extLst>
              <a:ext uri="{FF2B5EF4-FFF2-40B4-BE49-F238E27FC236}">
                <a16:creationId xmlns:a16="http://schemas.microsoft.com/office/drawing/2014/main" id="{01E92E24-CCF2-4485-A7DF-6D20A9A83EF8}"/>
              </a:ext>
            </a:extLst>
          </p:cNvPr>
          <p:cNvSpPr txBox="1"/>
          <p:nvPr/>
        </p:nvSpPr>
        <p:spPr>
          <a:xfrm>
            <a:off x="847288" y="2474752"/>
            <a:ext cx="1152880" cy="369332"/>
          </a:xfrm>
          <a:prstGeom prst="rect">
            <a:avLst/>
          </a:prstGeom>
          <a:noFill/>
        </p:spPr>
        <p:txBody>
          <a:bodyPr wrap="none" rtlCol="0">
            <a:spAutoFit/>
          </a:bodyPr>
          <a:lstStyle/>
          <a:p>
            <a:r>
              <a:rPr lang="nl-NL" dirty="0"/>
              <a:t>systeem</a:t>
            </a:r>
          </a:p>
        </p:txBody>
      </p:sp>
      <p:sp>
        <p:nvSpPr>
          <p:cNvPr id="18" name="Tekstvak 17">
            <a:extLst>
              <a:ext uri="{FF2B5EF4-FFF2-40B4-BE49-F238E27FC236}">
                <a16:creationId xmlns:a16="http://schemas.microsoft.com/office/drawing/2014/main" id="{9CABC49C-7C61-41AC-B5AD-C2AD83E123D4}"/>
              </a:ext>
            </a:extLst>
          </p:cNvPr>
          <p:cNvSpPr txBox="1"/>
          <p:nvPr/>
        </p:nvSpPr>
        <p:spPr>
          <a:xfrm>
            <a:off x="1048624" y="3842158"/>
            <a:ext cx="1377300" cy="369332"/>
          </a:xfrm>
          <a:prstGeom prst="rect">
            <a:avLst/>
          </a:prstGeom>
          <a:noFill/>
        </p:spPr>
        <p:txBody>
          <a:bodyPr wrap="none" rtlCol="0">
            <a:spAutoFit/>
          </a:bodyPr>
          <a:lstStyle/>
          <a:p>
            <a:r>
              <a:rPr lang="nl-NL" dirty="0"/>
              <a:t>leefwereld</a:t>
            </a:r>
          </a:p>
        </p:txBody>
      </p:sp>
      <p:sp>
        <p:nvSpPr>
          <p:cNvPr id="24" name="Tekstvak 23">
            <a:extLst>
              <a:ext uri="{FF2B5EF4-FFF2-40B4-BE49-F238E27FC236}">
                <a16:creationId xmlns:a16="http://schemas.microsoft.com/office/drawing/2014/main" id="{9A9CB284-62BD-43B1-A369-30E68EA5F964}"/>
              </a:ext>
            </a:extLst>
          </p:cNvPr>
          <p:cNvSpPr txBox="1"/>
          <p:nvPr/>
        </p:nvSpPr>
        <p:spPr>
          <a:xfrm>
            <a:off x="2116279" y="4605379"/>
            <a:ext cx="2113079" cy="461665"/>
          </a:xfrm>
          <a:prstGeom prst="rect">
            <a:avLst/>
          </a:prstGeom>
          <a:noFill/>
          <a:ln>
            <a:solidFill>
              <a:schemeClr val="tx2"/>
            </a:solidFill>
          </a:ln>
        </p:spPr>
        <p:txBody>
          <a:bodyPr wrap="none" rtlCol="0">
            <a:spAutoFit/>
          </a:bodyPr>
          <a:lstStyle/>
          <a:p>
            <a:r>
              <a:rPr lang="nl-NL" sz="2400" b="1" dirty="0"/>
              <a:t>verbeelden</a:t>
            </a:r>
          </a:p>
        </p:txBody>
      </p:sp>
      <p:sp>
        <p:nvSpPr>
          <p:cNvPr id="25" name="Tekstvak 24">
            <a:extLst>
              <a:ext uri="{FF2B5EF4-FFF2-40B4-BE49-F238E27FC236}">
                <a16:creationId xmlns:a16="http://schemas.microsoft.com/office/drawing/2014/main" id="{E09517F7-C68D-4B6B-A146-B040C8AC010B}"/>
              </a:ext>
            </a:extLst>
          </p:cNvPr>
          <p:cNvSpPr txBox="1"/>
          <p:nvPr/>
        </p:nvSpPr>
        <p:spPr>
          <a:xfrm>
            <a:off x="3956372" y="2365398"/>
            <a:ext cx="2018501" cy="461665"/>
          </a:xfrm>
          <a:prstGeom prst="rect">
            <a:avLst/>
          </a:prstGeom>
          <a:solidFill>
            <a:schemeClr val="tx2"/>
          </a:solidFill>
        </p:spPr>
        <p:txBody>
          <a:bodyPr wrap="none" rtlCol="0">
            <a:spAutoFit/>
          </a:bodyPr>
          <a:lstStyle/>
          <a:p>
            <a:r>
              <a:rPr lang="nl-NL" sz="2400" b="1" dirty="0"/>
              <a:t>verkennen</a:t>
            </a:r>
          </a:p>
        </p:txBody>
      </p:sp>
    </p:spTree>
    <p:extLst>
      <p:ext uri="{BB962C8B-B14F-4D97-AF65-F5344CB8AC3E}">
        <p14:creationId xmlns:p14="http://schemas.microsoft.com/office/powerpoint/2010/main" val="343587314"/>
      </p:ext>
    </p:extLst>
  </p:cSld>
  <p:clrMapOvr>
    <a:masterClrMapping/>
  </p:clrMapOvr>
</p:sld>
</file>

<file path=ppt/theme/theme1.xml><?xml version="1.0" encoding="utf-8"?>
<a:theme xmlns:a="http://schemas.openxmlformats.org/drawingml/2006/main" name="16008 RIJK - Sjabloon 16x9 Mosgroen">
  <a:themeElements>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008 RIJK - Sjabloon 16x9 Hemelblauw" id="{C36BCC9E-1209-A64A-8BD9-B4B55203C6FE}" vid="{E34870F3-D22A-8440-9B27-7A9A0D8F8250}"/>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6485</TotalTime>
  <Words>3759</Words>
  <Application>Microsoft Office PowerPoint</Application>
  <PresentationFormat>Breedbeeld</PresentationFormat>
  <Paragraphs>313</Paragraphs>
  <Slides>19</Slides>
  <Notes>18</Notes>
  <HiddenSlides>3</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19</vt:i4>
      </vt:variant>
    </vt:vector>
  </HeadingPairs>
  <TitlesOfParts>
    <vt:vector size="24" baseType="lpstr">
      <vt:lpstr>Arial</vt:lpstr>
      <vt:lpstr>Calibri</vt:lpstr>
      <vt:lpstr>Verdana</vt:lpstr>
      <vt:lpstr>Wingdings</vt:lpstr>
      <vt:lpstr>16008 RIJK - Sjabloon 16x9 Mosgroen</vt:lpstr>
      <vt:lpstr>Omgevingsvisie: tussen ‘systeem’ en ‘leefwereld’</vt:lpstr>
      <vt:lpstr>Waartoe ook alweer?</vt:lpstr>
      <vt:lpstr>Van……                         ….Naar</vt:lpstr>
      <vt:lpstr>Doelen omgevingswet:</vt:lpstr>
      <vt:lpstr>Maar: wie stuurt hier eigenlijk?</vt:lpstr>
      <vt:lpstr>Rol omgevingsvisie</vt:lpstr>
      <vt:lpstr>NOVI 1: ontwikkelingen</vt:lpstr>
      <vt:lpstr>NOVI1: 4 opgaven</vt:lpstr>
      <vt:lpstr>Uitdaging: combi van inhoud en proces</vt:lpstr>
      <vt:lpstr>Sleutel elementen:</vt:lpstr>
      <vt:lpstr>Omgevingswet</vt:lpstr>
      <vt:lpstr>Trends &amp; ontwikkelingen</vt:lpstr>
      <vt:lpstr>Omgevingsbeleid als maatschappelijke opgave</vt:lpstr>
      <vt:lpstr>Duurzame ontwikkeling en ruimte</vt:lpstr>
      <vt:lpstr>Centraal-decentraal: tussen systeem- &amp; resultaat-verantwoordelijkheid</vt:lpstr>
      <vt:lpstr>Omgevingsbeleid: Vormgeven aan nieuw samenspel</vt:lpstr>
      <vt:lpstr>Samenvattend:  </vt:lpstr>
      <vt:lpstr>Stelling</vt:lpstr>
      <vt:lpstr>Dank voor uw aandacht</vt:lpstr>
    </vt:vector>
  </TitlesOfParts>
  <Company>PBL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&lt;Titel presentatie&gt;</dc:title>
  <dc:creator>Vixseboxse, Edward</dc:creator>
  <cp:lastModifiedBy>Ingeborg Versprille</cp:lastModifiedBy>
  <cp:revision>276</cp:revision>
  <dcterms:created xsi:type="dcterms:W3CDTF">2017-07-11T06:55:26Z</dcterms:created>
  <dcterms:modified xsi:type="dcterms:W3CDTF">2018-02-28T09:43:12Z</dcterms:modified>
</cp:coreProperties>
</file>