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handoutMasterIdLst>
    <p:handoutMasterId r:id="rId27"/>
  </p:handoutMasterIdLst>
  <p:sldIdLst>
    <p:sldId id="377" r:id="rId5"/>
    <p:sldId id="378" r:id="rId6"/>
    <p:sldId id="353" r:id="rId7"/>
    <p:sldId id="330" r:id="rId8"/>
    <p:sldId id="362" r:id="rId9"/>
    <p:sldId id="363" r:id="rId10"/>
    <p:sldId id="368" r:id="rId11"/>
    <p:sldId id="342" r:id="rId12"/>
    <p:sldId id="356" r:id="rId13"/>
    <p:sldId id="308" r:id="rId14"/>
    <p:sldId id="373" r:id="rId15"/>
    <p:sldId id="369" r:id="rId16"/>
    <p:sldId id="374" r:id="rId17"/>
    <p:sldId id="375" r:id="rId18"/>
    <p:sldId id="379" r:id="rId19"/>
    <p:sldId id="380" r:id="rId20"/>
    <p:sldId id="381" r:id="rId21"/>
    <p:sldId id="382" r:id="rId22"/>
    <p:sldId id="383" r:id="rId23"/>
    <p:sldId id="384" r:id="rId24"/>
    <p:sldId id="360" r:id="rId25"/>
  </p:sldIdLst>
  <p:sldSz cx="9144000" cy="6858000" type="screen4x3"/>
  <p:notesSz cx="6789738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ev101" initials="-" lastIdx="3" clrIdx="0"/>
  <p:cmAuthor id="1" name="Langelaar M.D." initials="L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86581" autoAdjust="0"/>
  </p:normalViewPr>
  <p:slideViewPr>
    <p:cSldViewPr>
      <p:cViewPr>
        <p:scale>
          <a:sx n="100" d="100"/>
          <a:sy n="100" d="100"/>
        </p:scale>
        <p:origin x="-1998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verloop cumulatieve geurbelasting (GES)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cat>
            <c:numRef>
              <c:f>Blad1!$A$2:$A$4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2030</c:v>
                </c:pt>
                <c:pt idx="2">
                  <c:v>2035</c:v>
                </c:pt>
              </c:numCache>
            </c:numRef>
          </c:cat>
          <c:val>
            <c:numRef>
              <c:f>Blad1!$B$2:$B$4</c:f>
              <c:numCache>
                <c:formatCode>General</c:formatCode>
                <c:ptCount val="3"/>
                <c:pt idx="0">
                  <c:v>6.5</c:v>
                </c:pt>
                <c:pt idx="1">
                  <c:v>3.6</c:v>
                </c:pt>
                <c:pt idx="2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cumulatieve geursituatie conform geurbeleid</c:v>
                </c:pt>
              </c:strCache>
            </c:strRef>
          </c:tx>
          <c:spPr>
            <a:ln cmpd="sng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pPr>
              <a:ln>
                <a:prstDash val="sysDash"/>
              </a:ln>
            </c:spPr>
          </c:marker>
          <c:cat>
            <c:numRef>
              <c:f>Blad1!$A$2:$A$4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2030</c:v>
                </c:pt>
                <c:pt idx="2">
                  <c:v>2035</c:v>
                </c:pt>
              </c:numCache>
            </c:numRef>
          </c:cat>
          <c:val>
            <c:numRef>
              <c:f>Blad1!$C$2:$C$4</c:f>
              <c:numCache>
                <c:formatCode>General</c:formatCode>
                <c:ptCount val="3"/>
                <c:pt idx="0">
                  <c:v>3.6</c:v>
                </c:pt>
                <c:pt idx="1">
                  <c:v>3.6</c:v>
                </c:pt>
                <c:pt idx="2">
                  <c:v>3.6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norm bestaand bedrijf</c:v>
                </c:pt>
              </c:strCache>
            </c:strRef>
          </c:tx>
          <c:spPr>
            <a:ln>
              <a:solidFill>
                <a:srgbClr val="FFFF00"/>
              </a:solidFill>
              <a:prstDash val="sysDash"/>
            </a:ln>
          </c:spPr>
          <c:marker>
            <c:spPr>
              <a:ln>
                <a:prstDash val="sysDash"/>
              </a:ln>
            </c:spPr>
          </c:marker>
          <c:cat>
            <c:numRef>
              <c:f>Blad1!$A$2:$A$4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2030</c:v>
                </c:pt>
                <c:pt idx="2">
                  <c:v>2035</c:v>
                </c:pt>
              </c:numCache>
            </c:numRef>
          </c:cat>
          <c:val>
            <c:numRef>
              <c:f>Blad1!$D$2:$D$4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norm nieuw bedrijf</c:v>
                </c:pt>
              </c:strCache>
            </c:strRef>
          </c:tx>
          <c:spPr>
            <a:ln>
              <a:solidFill>
                <a:srgbClr val="66FF33"/>
              </a:solidFill>
              <a:prstDash val="sysDash"/>
            </a:ln>
          </c:spPr>
          <c:cat>
            <c:numRef>
              <c:f>Blad1!$A$2:$A$4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2030</c:v>
                </c:pt>
                <c:pt idx="2">
                  <c:v>2035</c:v>
                </c:pt>
              </c:numCache>
            </c:numRef>
          </c:cat>
          <c:val>
            <c:numRef>
              <c:f>Blad1!$E$2:$E$4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176448"/>
        <c:axId val="101192832"/>
      </c:lineChart>
      <c:dateAx>
        <c:axId val="10117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192832"/>
        <c:crosses val="autoZero"/>
        <c:auto val="0"/>
        <c:lblOffset val="100"/>
        <c:baseTimeUnit val="days"/>
      </c:dateAx>
      <c:valAx>
        <c:axId val="10119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1764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l-NL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l-NL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l-NL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l-NL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verloop cumulatieve geurbelasting (GES)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cat>
            <c:numRef>
              <c:f>Blad1!$A$2:$A$3</c:f>
              <c:numCache>
                <c:formatCode>d\-mmm\-yy</c:formatCode>
                <c:ptCount val="2"/>
                <c:pt idx="0">
                  <c:v>42005</c:v>
                </c:pt>
                <c:pt idx="1">
                  <c:v>49310</c:v>
                </c:pt>
              </c:numCache>
            </c:numRef>
          </c:cat>
          <c:val>
            <c:numRef>
              <c:f>Blad1!$B$2:$B$3</c:f>
              <c:numCache>
                <c:formatCode>General</c:formatCode>
                <c:ptCount val="2"/>
                <c:pt idx="0">
                  <c:v>6.5</c:v>
                </c:pt>
                <c:pt idx="1">
                  <c:v>3.6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cumulatieve geursituatie conform geurbeleid</c:v>
                </c:pt>
              </c:strCache>
            </c:strRef>
          </c:tx>
          <c:spPr>
            <a:ln cmpd="sng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pPr>
              <a:ln>
                <a:prstDash val="sysDash"/>
              </a:ln>
            </c:spPr>
          </c:marker>
          <c:cat>
            <c:numRef>
              <c:f>Blad1!$A$2:$A$3</c:f>
              <c:numCache>
                <c:formatCode>d\-mmm\-yy</c:formatCode>
                <c:ptCount val="2"/>
                <c:pt idx="0">
                  <c:v>42005</c:v>
                </c:pt>
                <c:pt idx="1">
                  <c:v>49310</c:v>
                </c:pt>
              </c:numCache>
            </c:numRef>
          </c:cat>
          <c:val>
            <c:numRef>
              <c:f>Blad1!$C$2:$C$3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norm bestaand bedrijf</c:v>
                </c:pt>
              </c:strCache>
            </c:strRef>
          </c:tx>
          <c:spPr>
            <a:ln>
              <a:solidFill>
                <a:srgbClr val="FFFF00"/>
              </a:solidFill>
              <a:prstDash val="sysDash"/>
            </a:ln>
          </c:spPr>
          <c:marker>
            <c:spPr>
              <a:ln>
                <a:prstDash val="sysDash"/>
              </a:ln>
            </c:spPr>
          </c:marker>
          <c:cat>
            <c:numRef>
              <c:f>Blad1!$A$2:$A$3</c:f>
              <c:numCache>
                <c:formatCode>d\-mmm\-yy</c:formatCode>
                <c:ptCount val="2"/>
                <c:pt idx="0">
                  <c:v>42005</c:v>
                </c:pt>
                <c:pt idx="1">
                  <c:v>49310</c:v>
                </c:pt>
              </c:numCache>
            </c:numRef>
          </c:cat>
          <c:val>
            <c:numRef>
              <c:f>Blad1!$D$2:$D$3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norm nieuw bedrijf    (0,25 Oue/m3)</c:v>
                </c:pt>
              </c:strCache>
            </c:strRef>
          </c:tx>
          <c:spPr>
            <a:ln>
              <a:solidFill>
                <a:srgbClr val="66FF33"/>
              </a:solidFill>
              <a:prstDash val="sysDash"/>
            </a:ln>
          </c:spPr>
          <c:cat>
            <c:numRef>
              <c:f>Blad1!$A$2:$A$3</c:f>
              <c:numCache>
                <c:formatCode>d\-mmm\-yy</c:formatCode>
                <c:ptCount val="2"/>
                <c:pt idx="0">
                  <c:v>42005</c:v>
                </c:pt>
                <c:pt idx="1">
                  <c:v>49310</c:v>
                </c:pt>
              </c:numCache>
            </c:numRef>
          </c:cat>
          <c:val>
            <c:numRef>
              <c:f>Blad1!$E$2:$E$3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67968"/>
        <c:axId val="101140352"/>
      </c:lineChart>
      <c:dateAx>
        <c:axId val="92467968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crossAx val="101140352"/>
        <c:crosses val="autoZero"/>
        <c:auto val="0"/>
        <c:lblOffset val="100"/>
        <c:baseTimeUnit val="days"/>
      </c:dateAx>
      <c:valAx>
        <c:axId val="101140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4679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nl-N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34FFF-435C-413D-AE03-F6E925F625D1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F9981-309E-46C7-9FBF-9B9B833BBA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589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C233B-AA02-4A1B-A4C3-8B982E41764F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4929D-0AB0-43C9-82BA-D46570EF19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48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366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z="800"/>
              <a:t>Titel: Dag van de Omgevingswet</a:t>
            </a:r>
            <a:endParaRPr lang="nl-NL" sz="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/>
            <a:r>
              <a:rPr lang="nl-NL" sz="800"/>
              <a:t>Datum: 19 september 2016</a:t>
            </a:r>
            <a:endParaRPr lang="nl-NL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C17D-ADA0-48C8-B540-397E0E6257D4}" type="slidenum">
              <a:rPr lang="nl-NL" sz="1000"/>
              <a:t>11</a:t>
            </a:fld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113820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Is lelijk plaatje,</a:t>
            </a:r>
            <a:r>
              <a:rPr lang="nl-NL" baseline="0" dirty="0" smtClean="0"/>
              <a:t> maar de inhoud deugt. </a:t>
            </a:r>
            <a:r>
              <a:rPr lang="nl-NL" baseline="0" dirty="0" err="1" smtClean="0"/>
              <a:t>Vromgeving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273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Samen</a:t>
            </a:r>
            <a:r>
              <a:rPr lang="nl-NL" baseline="0" dirty="0" smtClean="0"/>
              <a:t> optrekken met de BP ontwikkelingen maakt product beter, specialisten werken met elkaar en benutten elkaars kennis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643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Kleine cursus GES links algemeen</a:t>
            </a:r>
          </a:p>
          <a:p>
            <a:r>
              <a:rPr lang="nl-NL" dirty="0" smtClean="0"/>
              <a:t>Rechts</a:t>
            </a:r>
            <a:r>
              <a:rPr lang="nl-NL" baseline="0" dirty="0" smtClean="0"/>
              <a:t> GES-score voor geur</a:t>
            </a:r>
          </a:p>
          <a:p>
            <a:endParaRPr lang="nl-NL" baseline="0" dirty="0" smtClean="0"/>
          </a:p>
          <a:p>
            <a:r>
              <a:rPr lang="nl-NL" baseline="0" dirty="0" smtClean="0"/>
              <a:t>In </a:t>
            </a:r>
            <a:r>
              <a:rPr lang="nl-NL" baseline="0" dirty="0" err="1" smtClean="0"/>
              <a:t>graphic</a:t>
            </a:r>
            <a:r>
              <a:rPr lang="nl-NL" baseline="0" dirty="0" smtClean="0"/>
              <a:t> het beleid uitgedrukt 1 bedrijf geurt verder bij 3 als bij 1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64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GES-6 ligt al over de stad en dorpen, daarom moet</a:t>
            </a:r>
            <a:r>
              <a:rPr lang="nl-NL" baseline="0" dirty="0" smtClean="0"/>
              <a:t> je wat</a:t>
            </a:r>
          </a:p>
          <a:p>
            <a:endParaRPr lang="nl-NL" baseline="0" dirty="0" smtClean="0"/>
          </a:p>
          <a:p>
            <a:pPr marL="228600" indent="-228600">
              <a:buAutoNum type="arabicPeriod"/>
            </a:pPr>
            <a:r>
              <a:rPr lang="nl-NL" baseline="0" dirty="0" smtClean="0"/>
              <a:t>Saneren huidige geurbelaster – vergunningenspoor en dat vastleggen in SV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Aanpassen van beleid – nieuw geurbeleid</a:t>
            </a:r>
            <a:endParaRPr lang="nl-NL" dirty="0" smtClean="0"/>
          </a:p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643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</a:t>
            </a:r>
            <a:r>
              <a:rPr lang="nl-NL" baseline="0" dirty="0" smtClean="0"/>
              <a:t> zoek naar oplossing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286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MER-commissie bij prétoets: nee!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176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Sanering als uitgangspunt genomen</a:t>
            </a:r>
          </a:p>
          <a:p>
            <a:endParaRPr lang="nl-NL" dirty="0" smtClean="0"/>
          </a:p>
          <a:p>
            <a:r>
              <a:rPr lang="nl-NL" dirty="0" smtClean="0"/>
              <a:t>Beleid</a:t>
            </a:r>
            <a:r>
              <a:rPr lang="nl-NL" baseline="0" dirty="0" smtClean="0"/>
              <a:t> voor nieuwe bedrijven toegepast</a:t>
            </a:r>
          </a:p>
          <a:p>
            <a:r>
              <a:rPr lang="nl-NL" baseline="0" dirty="0" smtClean="0"/>
              <a:t>Geeft mogelijkheden voor GSP om bedrijventerrein in te richten</a:t>
            </a:r>
          </a:p>
          <a:p>
            <a:r>
              <a:rPr lang="nl-NL" baseline="0" dirty="0" smtClean="0"/>
              <a:t>Geeft duidelijkheid aan bedrijven om techniek toe te passen om aan eisen </a:t>
            </a:r>
            <a:r>
              <a:rPr lang="nl-NL" baseline="0" smtClean="0"/>
              <a:t>te voldoen of </a:t>
            </a:r>
            <a:r>
              <a:rPr lang="nl-NL" baseline="0" dirty="0" smtClean="0"/>
              <a:t>elders te kijken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32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 </a:t>
            </a:r>
            <a:r>
              <a:rPr lang="nl-NL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/m3 = passende norm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strengere norm geeft in principe voldoende geurruimte voor </a:t>
            </a:r>
            <a:r>
              <a:rPr lang="nl-NL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geuremitterende</a:t>
            </a: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bedrijven</a:t>
            </a:r>
          </a:p>
          <a:p>
            <a:pPr>
              <a:buFontTx/>
              <a:buChar char="-"/>
            </a:pPr>
            <a:r>
              <a:rPr lang="nl-NL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cumulatieve geurtoename</a:t>
            </a:r>
            <a:br>
              <a:rPr lang="nl-NL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 </a:t>
            </a:r>
            <a:r>
              <a:rPr lang="nl-NL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/m3 </a:t>
            </a:r>
            <a:r>
              <a:rPr lang="nl-NL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woonomgeving niet te ruiken.</a:t>
            </a: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bedrijven overal welkom 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vestiging nabij woonomgeving vraagt evt. hoger maatregelenniveau  </a:t>
            </a:r>
            <a:endParaRPr lang="nl-NL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Eenvoudige monitoring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individuele norm geen cumulatief </a:t>
            </a:r>
            <a:r>
              <a:rPr lang="nl-NL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geurverdeelplan</a:t>
            </a:r>
            <a:r>
              <a:rPr lang="nl-N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geurboekhouding  nodig</a:t>
            </a:r>
            <a:endParaRPr lang="nl-N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20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Aardbevingen, gasexploitatie terug naar  </a:t>
            </a:r>
          </a:p>
          <a:p>
            <a:r>
              <a:rPr lang="nl-NL" dirty="0" err="1" smtClean="0"/>
              <a:t>Eurosonic</a:t>
            </a:r>
            <a:r>
              <a:rPr lang="nl-NL" baseline="0" dirty="0" smtClean="0"/>
              <a:t> Noorderslag 17 t/m 20 januari 2018</a:t>
            </a:r>
          </a:p>
          <a:p>
            <a:r>
              <a:rPr lang="nl-NL" baseline="0" dirty="0" smtClean="0"/>
              <a:t>Terrassen rond de Grote Markt</a:t>
            </a:r>
          </a:p>
          <a:p>
            <a:r>
              <a:rPr lang="nl-NL" baseline="0" dirty="0" smtClean="0"/>
              <a:t>Er gaat niets boven </a:t>
            </a:r>
            <a:r>
              <a:rPr lang="nl-NL" baseline="0" dirty="0" err="1" smtClean="0"/>
              <a:t>Grongen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12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89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15 % van de zware chemische industrie</a:t>
            </a:r>
            <a:r>
              <a:rPr lang="nl-NL" baseline="0" dirty="0" smtClean="0"/>
              <a:t> in Nederland is gevestigd in de Eemsdelta</a:t>
            </a:r>
          </a:p>
          <a:p>
            <a:r>
              <a:rPr lang="nl-NL" baseline="0" dirty="0" smtClean="0"/>
              <a:t>De Eemshaven is de laatste Noordwest-Europese zeehaven met beschikbare grond voor </a:t>
            </a:r>
            <a:r>
              <a:rPr lang="nl-NL" baseline="0" dirty="0" err="1" smtClean="0"/>
              <a:t>kadegebonden</a:t>
            </a:r>
            <a:r>
              <a:rPr lang="nl-NL" baseline="0" dirty="0" smtClean="0"/>
              <a:t> activiteiten voor Gdansk</a:t>
            </a:r>
          </a:p>
          <a:p>
            <a:r>
              <a:rPr lang="nl-NL" baseline="0" dirty="0" smtClean="0"/>
              <a:t>Groningen is de Energyport van Nederland en belangrijk knooppunt in Noordwest-Europa met aanlanding van stroom (gelijkstroom vanuit Denemarken met Cobra) (wisselstroom vanaf zeewindparken met Gemini) en doorgeleiding via 380 KV-net</a:t>
            </a:r>
          </a:p>
          <a:p>
            <a:r>
              <a:rPr lang="nl-NL" baseline="0" dirty="0" smtClean="0"/>
              <a:t>Google heeft de Eemshaven geselecteerd vanwege ligging (boven N.A.P.) en beschikbaarheid van duurzame energie. Er is interesse vanuit andere grote spelers in het gebied vanwege ligging bij duurzame energie</a:t>
            </a:r>
          </a:p>
          <a:p>
            <a:r>
              <a:rPr lang="nl-NL" baseline="0" dirty="0" smtClean="0"/>
              <a:t>Twee van de drie concentratiegebieden voor wind liggen in de Eemsdelta</a:t>
            </a:r>
          </a:p>
          <a:p>
            <a:r>
              <a:rPr lang="nl-NL" baseline="0" dirty="0" smtClean="0"/>
              <a:t>Naast Natura 2000 gebied is het gebied aangewezen als UNESCO Werelderfgoed.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59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Er staan er 17:</a:t>
            </a:r>
            <a:r>
              <a:rPr lang="nl-NL" baseline="0" dirty="0" smtClean="0"/>
              <a:t> Buizenzone is afgevallen (niet in de MER) en Direct Line ook. Dit is plaatje uit de MER, die is later bewust niet aangepast</a:t>
            </a:r>
          </a:p>
          <a:p>
            <a:r>
              <a:rPr lang="nl-NL" baseline="0" dirty="0" smtClean="0"/>
              <a:t>Positie helihaven is ook veranderd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1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Keuze voor een Structuurvisie kwam op advies van de MER-commissie op zogenaamd Regieplan</a:t>
            </a:r>
          </a:p>
          <a:p>
            <a:r>
              <a:rPr lang="nl-NL" dirty="0" smtClean="0"/>
              <a:t>Dat was ook al in het leven</a:t>
            </a:r>
            <a:r>
              <a:rPr lang="nl-NL" baseline="0" dirty="0" smtClean="0"/>
              <a:t> geroepen omdat bestemmingsplannen van twee gemeenten geen positief advies kregen </a:t>
            </a:r>
          </a:p>
          <a:p>
            <a:r>
              <a:rPr lang="nl-NL" baseline="0" dirty="0" smtClean="0"/>
              <a:t>Oorzaak: de optelsom van diverse effecten van alle ontwikkelingen op de beschikbare milieu(</a:t>
            </a:r>
            <a:r>
              <a:rPr lang="nl-NL" baseline="0" dirty="0" err="1" smtClean="0"/>
              <a:t>gebruiks</a:t>
            </a:r>
            <a:r>
              <a:rPr lang="nl-NL" baseline="0" dirty="0" smtClean="0"/>
              <a:t>)ruimte = cumulatie niet afgewogen</a:t>
            </a:r>
          </a:p>
          <a:p>
            <a:endParaRPr lang="nl-NL" baseline="0" dirty="0" smtClean="0"/>
          </a:p>
          <a:p>
            <a:r>
              <a:rPr lang="nl-NL" baseline="0" dirty="0" smtClean="0"/>
              <a:t>Gebied rond beide havens: haven is katalysator voor industrie, Delfzijl zware chemie, Eemshaven energie gerelateerde bedrijven, samen circulair</a:t>
            </a:r>
          </a:p>
          <a:p>
            <a:endParaRPr lang="nl-NL" baseline="0" dirty="0" smtClean="0"/>
          </a:p>
          <a:p>
            <a:r>
              <a:rPr lang="nl-NL" baseline="0" dirty="0" smtClean="0"/>
              <a:t>Oude producten, maar </a:t>
            </a:r>
            <a:r>
              <a:rPr lang="nl-NL" baseline="0" dirty="0" err="1" smtClean="0"/>
              <a:t>Omgevingswetproof</a:t>
            </a:r>
            <a:r>
              <a:rPr lang="nl-NL" baseline="0" dirty="0" smtClean="0"/>
              <a:t> gewerkt, alle effecten dus ook alle wetgeving toegepast bij beoordeling </a:t>
            </a:r>
          </a:p>
          <a:p>
            <a:endParaRPr lang="nl-NL" baseline="0" dirty="0" smtClean="0"/>
          </a:p>
          <a:p>
            <a:r>
              <a:rPr lang="nl-NL" baseline="0" dirty="0" smtClean="0"/>
              <a:t> </a:t>
            </a:r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51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Ovalen</a:t>
            </a:r>
            <a:r>
              <a:rPr lang="nl-NL" baseline="0" dirty="0" smtClean="0"/>
              <a:t> zijn de </a:t>
            </a:r>
            <a:r>
              <a:rPr lang="nl-NL" baseline="0" dirty="0" smtClean="0"/>
              <a:t>beleidsterreinen en ook portefeuilles binnen GS</a:t>
            </a:r>
            <a:endParaRPr lang="nl-NL" baseline="0" dirty="0" smtClean="0"/>
          </a:p>
          <a:p>
            <a:endParaRPr lang="nl-NL" baseline="0" dirty="0" smtClean="0"/>
          </a:p>
          <a:p>
            <a:endParaRPr lang="nl-NL" baseline="0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40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4 provinciale opgaven en 11 van 13 provinciale</a:t>
            </a:r>
            <a:r>
              <a:rPr lang="nl-NL" baseline="0" dirty="0" smtClean="0"/>
              <a:t> belangen komen/vallen</a:t>
            </a:r>
            <a:r>
              <a:rPr lang="nl-NL" dirty="0" smtClean="0"/>
              <a:t> in dit gebied samen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Dat maakt afweging extra complex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32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Thema’s in elk MER/PB moeten allemaal individueel worden nagelopen en beoordeeld</a:t>
            </a:r>
          </a:p>
          <a:p>
            <a:endParaRPr lang="nl-NL" dirty="0" smtClean="0"/>
          </a:p>
          <a:p>
            <a:r>
              <a:rPr lang="nl-NL" dirty="0" smtClean="0"/>
              <a:t>Er</a:t>
            </a:r>
            <a:r>
              <a:rPr lang="nl-NL" baseline="0" dirty="0" smtClean="0"/>
              <a:t> is een milieuverkenning gedaan: schurende thema’s werden verwacht bij geur, geluid, veiligheid en natuur. Maar dat geur bijna showstopper was niet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Schurende</a:t>
            </a:r>
            <a:r>
              <a:rPr lang="nl-NL" baseline="0" dirty="0" smtClean="0"/>
              <a:t> thema’s eruit gelicht om beleid voor te bereiden, specialisten van gemeenten en provincie bij elkaar te brengen en uiteindelijk </a:t>
            </a:r>
            <a:r>
              <a:rPr lang="nl-NL" baseline="0" dirty="0" err="1" smtClean="0"/>
              <a:t>pré-advies</a:t>
            </a:r>
            <a:r>
              <a:rPr lang="nl-NL" baseline="0" dirty="0" smtClean="0"/>
              <a:t> te vragen</a:t>
            </a:r>
          </a:p>
          <a:p>
            <a:endParaRPr lang="nl-NL" baseline="0" dirty="0" smtClean="0"/>
          </a:p>
          <a:p>
            <a:r>
              <a:rPr lang="nl-NL" baseline="0" dirty="0" smtClean="0"/>
              <a:t>Als we daar uitkwamen dan zou de rest makkelijker gaan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57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E&amp;E, NMF en SBE graag omcirkelen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929D-0AB0-43C9-82BA-D46570EF19D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70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50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6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66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57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3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2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1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7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19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264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97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7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36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1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25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03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09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02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8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21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66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83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01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6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5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57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76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53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57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439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08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95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38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88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984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22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46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01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2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4549-47D0-4865-A8BD-08EFAFA2AC74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6B93-5A0D-4BAB-9962-E30813690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32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1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8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4549-47D0-4865-A8BD-08EFAFA2AC7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26-9-2017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6B93-5A0D-4BAB-9962-E30813690F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hyperlink" Target="http://www.provinciegroningen.nl/beleid/zo-maken-we-belei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4939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5400" b="1" dirty="0" smtClean="0">
                <a:solidFill>
                  <a:schemeClr val="tx2"/>
                </a:solidFill>
                <a:latin typeface="Arial MT Std Black" pitchFamily="34" charset="0"/>
                <a:cs typeface="Arial" panose="020B0604020202020204" pitchFamily="34" charset="0"/>
              </a:rPr>
              <a:t>Structuurvisie </a:t>
            </a:r>
            <a:br>
              <a:rPr lang="nl-NL" sz="5400" b="1" dirty="0" smtClean="0">
                <a:solidFill>
                  <a:schemeClr val="tx2"/>
                </a:solidFill>
                <a:latin typeface="Arial MT Std Black" pitchFamily="34" charset="0"/>
                <a:cs typeface="Arial" panose="020B0604020202020204" pitchFamily="34" charset="0"/>
              </a:rPr>
            </a:br>
            <a:r>
              <a:rPr lang="nl-NL" sz="5400" b="1" dirty="0" smtClean="0">
                <a:solidFill>
                  <a:schemeClr val="tx2"/>
                </a:solidFill>
                <a:latin typeface="Arial MT Std Black" pitchFamily="34" charset="0"/>
                <a:cs typeface="Arial" panose="020B0604020202020204" pitchFamily="34" charset="0"/>
              </a:rPr>
              <a:t>Eemsmond-Delfzijl</a:t>
            </a:r>
            <a:endParaRPr lang="nl-NL" sz="5400" b="1" dirty="0">
              <a:solidFill>
                <a:schemeClr val="tx2"/>
              </a:solidFill>
              <a:latin typeface="Arial MT Std Black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Schermopna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9" y="3424239"/>
            <a:ext cx="9527" cy="952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83568" y="5267012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september 2017</a:t>
            </a:r>
            <a:endParaRPr lang="nl-NL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Jaap Siemons </a:t>
            </a:r>
          </a:p>
          <a:p>
            <a:r>
              <a:rPr lang="nl-NL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Programmamanager provincie Groningen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275396"/>
            <a:ext cx="3096344" cy="9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8013576" cy="1143000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  <a:cs typeface="Arial" panose="020B0604020202020204" pitchFamily="34" charset="0"/>
              </a:rPr>
              <a:t>Uitgangspunten 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281339"/>
          </a:xfrm>
        </p:spPr>
        <p:txBody>
          <a:bodyPr>
            <a:normAutofit/>
          </a:bodyPr>
          <a:lstStyle/>
          <a:p>
            <a:pPr lvl="0"/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Advies Commissie </a:t>
            </a:r>
            <a:r>
              <a:rPr lang="nl-NL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m.e.r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leidend 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land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primaat (duurzame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energie)</a:t>
            </a:r>
          </a:p>
          <a:p>
            <a:pPr lvl="0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Inzet op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circulaire economie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(vestigingsklimaat)</a:t>
            </a:r>
          </a:p>
          <a:p>
            <a:pPr lvl="0"/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Verplichtingen voortkomend uit Werelderfgoed en Natura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nakomen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Provinciaal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milieubeleid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verschilt regionaal </a:t>
            </a:r>
          </a:p>
          <a:p>
            <a:pPr lvl="0"/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Milieuhinder omwonenden zo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 mogelijk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beperken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8141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64" y="2060848"/>
            <a:ext cx="8303472" cy="32860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48680" y="332656"/>
            <a:ext cx="8352928" cy="1143000"/>
          </a:xfrm>
        </p:spPr>
        <p:txBody>
          <a:bodyPr>
            <a:normAutofit/>
          </a:bodyPr>
          <a:lstStyle/>
          <a:p>
            <a:pPr algn="r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Afwegingskader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467544" y="3829690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Sdfgd;bvzcvbzcfvgn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\</a:t>
            </a:r>
            <a:r>
              <a:rPr lang="nl-NL" dirty="0" err="1" smtClean="0"/>
              <a:t>xdxdcvbzcvbnz</a:t>
            </a:r>
            <a:r>
              <a:rPr lang="nl-NL" dirty="0" smtClean="0"/>
              <a:t>\</a:t>
            </a:r>
            <a:r>
              <a:rPr lang="nl-NL" dirty="0" err="1" smtClean="0"/>
              <a:t>cvb</a:t>
            </a:r>
            <a:endParaRPr lang="nl-NL" dirty="0" smtClean="0"/>
          </a:p>
          <a:p>
            <a:endParaRPr lang="nl-NL" dirty="0"/>
          </a:p>
          <a:p>
            <a:r>
              <a:rPr lang="nl-NL" dirty="0" err="1" smtClean="0"/>
              <a:t>zcvbnzcvb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5856" y="260648"/>
            <a:ext cx="9957792" cy="998984"/>
          </a:xfrm>
        </p:spPr>
        <p:txBody>
          <a:bodyPr>
            <a:no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Oosterhorn en Eemshaven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Tijdelijke aanduiding voor inhoud 8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4" b="16560"/>
          <a:stretch/>
        </p:blipFill>
        <p:spPr bwMode="auto">
          <a:xfrm>
            <a:off x="502529" y="1268760"/>
            <a:ext cx="8147248" cy="5472608"/>
          </a:xfrm>
          <a:prstGeom prst="rect">
            <a:avLst/>
          </a:prstGeom>
          <a:ln w="34925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5-puntige ster 11"/>
          <p:cNvSpPr/>
          <p:nvPr/>
        </p:nvSpPr>
        <p:spPr>
          <a:xfrm flipH="1">
            <a:off x="7740352" y="5584017"/>
            <a:ext cx="135990" cy="1384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500733" y="4525377"/>
            <a:ext cx="342104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Geluid: Max 65 dB </a:t>
            </a:r>
          </a:p>
          <a:p>
            <a:endParaRPr lang="nl-NL" dirty="0"/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Ecologische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nl-NL" dirty="0"/>
          </a:p>
          <a:p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Externe veiligheid: Maatwerk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Geur: GES-3 + 60%</a:t>
            </a:r>
          </a:p>
          <a:p>
            <a:endParaRPr lang="nl-NL" dirty="0"/>
          </a:p>
        </p:txBody>
      </p:sp>
      <p:sp>
        <p:nvSpPr>
          <p:cNvPr id="14" name="5-puntige ster 13"/>
          <p:cNvSpPr/>
          <p:nvPr/>
        </p:nvSpPr>
        <p:spPr>
          <a:xfrm flipH="1">
            <a:off x="3921775" y="2420888"/>
            <a:ext cx="135990" cy="1384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5-puntige ster 16"/>
          <p:cNvSpPr/>
          <p:nvPr/>
        </p:nvSpPr>
        <p:spPr>
          <a:xfrm flipH="1">
            <a:off x="6011622" y="4845352"/>
            <a:ext cx="135990" cy="1384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5-puntige ster 17"/>
          <p:cNvSpPr/>
          <p:nvPr/>
        </p:nvSpPr>
        <p:spPr>
          <a:xfrm flipH="1">
            <a:off x="6198264" y="5273857"/>
            <a:ext cx="135990" cy="1384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met pijl 21"/>
          <p:cNvCxnSpPr/>
          <p:nvPr/>
        </p:nvCxnSpPr>
        <p:spPr>
          <a:xfrm flipV="1">
            <a:off x="1907704" y="2996952"/>
            <a:ext cx="3456384" cy="2160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V="1">
            <a:off x="3419872" y="5412356"/>
            <a:ext cx="3240360" cy="3101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 flipV="1">
            <a:off x="2483768" y="5697892"/>
            <a:ext cx="4464496" cy="6114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V="1">
            <a:off x="2339752" y="2420888"/>
            <a:ext cx="1872208" cy="20882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hoek 23"/>
          <p:cNvSpPr/>
          <p:nvPr/>
        </p:nvSpPr>
        <p:spPr>
          <a:xfrm>
            <a:off x="6198264" y="1247775"/>
            <a:ext cx="2478192" cy="3133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8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9144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Tips voor besturen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81947"/>
          </a:xfrm>
        </p:spPr>
        <p:txBody>
          <a:bodyPr>
            <a:noAutofit/>
          </a:bodyPr>
          <a:lstStyle/>
          <a:p>
            <a:endParaRPr lang="nl-NL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Benoem ‘onafhankelijk’ coördinerend bestuurder </a:t>
            </a:r>
          </a:p>
          <a:p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Betrek Staten/Raadsleden vanaf begin, vraag mandaat</a:t>
            </a: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Bepaal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koers en het afwegingskader zelf </a:t>
            </a: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 samen met partners en stakeholders: benut elkaar</a:t>
            </a: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Smeed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bestuur en ambtelijke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organisatie</a:t>
            </a: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 publiekelijk met elkaar te worstelen</a:t>
            </a:r>
          </a:p>
          <a:p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 te heroverwegen (geurbeleid/bedrijf)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nl-NL" sz="2800" dirty="0" smtClean="0">
                <a:solidFill>
                  <a:schemeClr val="bg1"/>
                </a:solidFill>
                <a:latin typeface="Arial MT Std Black" pitchFamily="34" charset="0"/>
              </a:rPr>
              <a:t>Omgaan met geurbelangen</a:t>
            </a:r>
            <a:endParaRPr lang="nl-NL" sz="2800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51520" y="2204864"/>
            <a:ext cx="8892480" cy="5246043"/>
          </a:xfrm>
        </p:spPr>
        <p:txBody>
          <a:bodyPr>
            <a:normAutofit/>
          </a:bodyPr>
          <a:lstStyle/>
          <a:p>
            <a:r>
              <a:rPr lang="nl-NL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Beter iedereen 80 </a:t>
            </a: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tevreden dan enkelen 100% (en de rest niks)</a:t>
            </a:r>
            <a:r>
              <a:rPr lang="nl-NL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Duidelijk zijn over positie, belang </a:t>
            </a:r>
            <a:r>
              <a:rPr lang="nl-NL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zeggenschap</a:t>
            </a:r>
          </a:p>
          <a:p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Duidelijkheid vragen over positie en belang anderen</a:t>
            </a:r>
          </a:p>
          <a:p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Bedrijf betrekken bij de verkenning van oplossingen</a:t>
            </a:r>
          </a:p>
          <a:p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Supporters perspectief schetsen als er geen oplossing komt  </a:t>
            </a:r>
            <a:endParaRPr lang="nl-NL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01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oomdiagram: Verbindingslijn 15"/>
          <p:cNvSpPr/>
          <p:nvPr/>
        </p:nvSpPr>
        <p:spPr>
          <a:xfrm>
            <a:off x="4476290" y="4913703"/>
            <a:ext cx="846740" cy="865872"/>
          </a:xfrm>
          <a:prstGeom prst="flowChartConnector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4" name="Stroomdiagram: Verbindingslijn 13"/>
          <p:cNvSpPr/>
          <p:nvPr/>
        </p:nvSpPr>
        <p:spPr>
          <a:xfrm>
            <a:off x="1284234" y="4098806"/>
            <a:ext cx="2696924" cy="260174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9144" y="341784"/>
            <a:ext cx="5709320" cy="1143000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 smtClean="0">
                <a:solidFill>
                  <a:schemeClr val="bg1"/>
                </a:solidFill>
                <a:latin typeface="Arial MT Std Black" pitchFamily="34" charset="0"/>
              </a:rPr>
              <a:t>Gronings Geurbeleid</a:t>
            </a:r>
            <a:endParaRPr lang="nl-NL" sz="36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r="30898"/>
          <a:stretch/>
        </p:blipFill>
        <p:spPr>
          <a:xfrm>
            <a:off x="107504" y="1340768"/>
            <a:ext cx="3834000" cy="2160240"/>
          </a:xfrm>
          <a:prstGeom prst="rect">
            <a:avLst/>
          </a:prstGeom>
        </p:spPr>
      </p:pic>
      <p:pic>
        <p:nvPicPr>
          <p:cNvPr id="2051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11342"/>
            <a:ext cx="321980" cy="31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Afbeelding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72" y="5137892"/>
            <a:ext cx="473375" cy="4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68462"/>
            <a:ext cx="356354" cy="35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2"/>
          <p:cNvCxnSpPr/>
          <p:nvPr/>
        </p:nvCxnSpPr>
        <p:spPr>
          <a:xfrm>
            <a:off x="2411760" y="5278755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4352290" y="5265420"/>
            <a:ext cx="6216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436096" y="457924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rovinciaal geurbeleid:</a:t>
            </a:r>
            <a:b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geurbelasting bij geurgevoelig object (woning) in woonkern =</a:t>
            </a:r>
            <a:b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GES3 door bestaand bedrijf</a:t>
            </a:r>
            <a:b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GES1 door nieuw bedrijf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30498"/>
            <a:ext cx="5067300" cy="217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3808" y="341784"/>
            <a:ext cx="5904656" cy="1143000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  <a:latin typeface="Arial MT Std Black" pitchFamily="34" charset="0"/>
              </a:rPr>
              <a:t>H</a:t>
            </a:r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uidige </a:t>
            </a:r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situatie&lt;&gt;Geurbeleid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NL" alt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6698"/>
            <a:ext cx="3944112" cy="522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412775"/>
            <a:ext cx="3944112" cy="522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4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904656" cy="1143000"/>
          </a:xfrm>
        </p:spPr>
        <p:txBody>
          <a:bodyPr>
            <a:no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Arial MT Std Black" pitchFamily="34" charset="0"/>
              </a:rPr>
              <a:t>Ontwikkelruimte na sanering (1)</a:t>
            </a:r>
            <a:endParaRPr lang="nl-NL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8993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56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904656" cy="1143000"/>
          </a:xfrm>
        </p:spPr>
        <p:txBody>
          <a:bodyPr>
            <a:noAutofit/>
          </a:bodyPr>
          <a:lstStyle/>
          <a:p>
            <a:r>
              <a:rPr lang="nl-NL" sz="3600" dirty="0" smtClean="0">
                <a:solidFill>
                  <a:prstClr val="white"/>
                </a:solidFill>
                <a:latin typeface="Arial MT Std Black" pitchFamily="34" charset="0"/>
              </a:rPr>
              <a:t>Ontwikkelruimte na sanering (2)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0" y="1988840"/>
            <a:ext cx="4392488" cy="3240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Niet wenselijk: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- Gebied op slot 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5282"/>
            <a:ext cx="4162426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ermenigvuldigen 4"/>
          <p:cNvSpPr/>
          <p:nvPr/>
        </p:nvSpPr>
        <p:spPr>
          <a:xfrm>
            <a:off x="167012" y="1916832"/>
            <a:ext cx="4536504" cy="3600400"/>
          </a:xfrm>
          <a:prstGeom prst="mathMultiply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5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904656" cy="1143000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prstClr val="white"/>
                </a:solidFill>
                <a:latin typeface="Arial MT Std Black" pitchFamily="34" charset="0"/>
              </a:rPr>
              <a:t>Sanering </a:t>
            </a:r>
            <a:r>
              <a:rPr lang="nl-NL" sz="3600" dirty="0" smtClean="0">
                <a:solidFill>
                  <a:prstClr val="white"/>
                </a:solidFill>
                <a:latin typeface="Arial MT Std Black" pitchFamily="34" charset="0"/>
              </a:rPr>
              <a:t>&amp; </a:t>
            </a:r>
            <a:r>
              <a:rPr lang="nl-NL" sz="3600" dirty="0">
                <a:solidFill>
                  <a:prstClr val="white"/>
                </a:solidFill>
                <a:latin typeface="Arial MT Std Black" pitchFamily="34" charset="0"/>
              </a:rPr>
              <a:t>strengere norm nieuwe </a:t>
            </a:r>
            <a:r>
              <a:rPr lang="nl-NL" sz="3600" dirty="0" smtClean="0">
                <a:solidFill>
                  <a:prstClr val="white"/>
                </a:solidFill>
                <a:latin typeface="Arial MT Std Black" pitchFamily="34" charset="0"/>
              </a:rPr>
              <a:t>bedrijven (1)</a:t>
            </a:r>
            <a:endParaRPr lang="nl-NL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50690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24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Waarvan kent u Groningen ?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pic>
        <p:nvPicPr>
          <p:cNvPr id="4" name="Picture 18" descr="C:\Users\schenauy\AppData\Local\Temp\Plan-referentie ontwikkelingen SV Eemsmond-Delfzijl nieuw_078664953_C_1\Plan-referentie ontwikkelingen SV Eemsmond-Delfzijl nieuw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" t="2447" r="1856" b="2595"/>
          <a:stretch/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904656" cy="1143000"/>
          </a:xfrm>
        </p:spPr>
        <p:txBody>
          <a:bodyPr>
            <a:noAutofit/>
          </a:bodyPr>
          <a:lstStyle/>
          <a:p>
            <a:r>
              <a:rPr lang="nl-NL" sz="3600" dirty="0" smtClean="0">
                <a:solidFill>
                  <a:prstClr val="white"/>
                </a:solidFill>
                <a:latin typeface="Arial MT Std Black" pitchFamily="34" charset="0"/>
              </a:rPr>
              <a:t>Sanering &amp; strengere norm nieuwe bedrijven (2)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2132856"/>
            <a:ext cx="4176464" cy="36724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geschikte oplossing</a:t>
            </a:r>
            <a:endParaRPr lang="nl-NL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 </a:t>
            </a:r>
            <a:r>
              <a:rPr lang="nl-NL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</a:t>
            </a: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/m3 = passende </a:t>
            </a: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nl-NL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</a:t>
            </a:r>
            <a:r>
              <a:rPr lang="nl-NL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cumulatieve </a:t>
            </a:r>
            <a:r>
              <a:rPr lang="nl-NL" sz="2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geurtoename</a:t>
            </a:r>
            <a:r>
              <a:rPr lang="nl-NL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buFontTx/>
              <a:buChar char="-"/>
            </a:pP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nl-NL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bedrijven overal welkom </a:t>
            </a:r>
            <a:r>
              <a:rPr lang="nl-NL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Eenvoudige monitoring</a:t>
            </a:r>
            <a: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169593" cy="235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3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ww204\AppData\Local\Microsoft\Windows\Temporary Internet Files\Content.Outlook\JZ5QMGD4\Dijk bij Hoogwatum A 30-06-2015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" y="-16371"/>
            <a:ext cx="11535534" cy="68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6340" y="1484784"/>
            <a:ext cx="8229600" cy="994122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rgbClr val="0070C0"/>
                </a:solidFill>
                <a:latin typeface="Arial MT Std Black" pitchFamily="34" charset="0"/>
              </a:rPr>
              <a:t>Afsluiting</a:t>
            </a:r>
            <a:endParaRPr lang="nl-NL" sz="3600" b="1" dirty="0">
              <a:solidFill>
                <a:srgbClr val="0070C0"/>
              </a:solidFill>
              <a:latin typeface="Arial MT Std Black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9793088" cy="4525963"/>
          </a:xfrm>
        </p:spPr>
        <p:txBody>
          <a:bodyPr>
            <a:normAutofit/>
          </a:bodyPr>
          <a:lstStyle/>
          <a:p>
            <a:endParaRPr lang="nl-NL" sz="1000" dirty="0"/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rgbClr val="0070C0"/>
                </a:solidFill>
                <a:hlinkClick r:id="rId4"/>
              </a:rPr>
              <a:t>www.provinciegroningen.nl/beleid/zo-maken-we-beleid</a:t>
            </a: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rgbClr val="0070C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75778"/>
            <a:ext cx="2356048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7669" y="3326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Wat gebeurt er in de regio ?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pic>
        <p:nvPicPr>
          <p:cNvPr id="3075" name="Picture 3" descr="M:\Integrale visie Eemsdelta\Presentaties\20170228 presentatie managementberaad samenwerken SV\Afbeeld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10" y="1809652"/>
            <a:ext cx="2342214" cy="1925686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Integrale visie Eemsdelta\Presentaties\20170228 presentatie managementberaad samenwerken SV\Afbeelding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20" y="1791019"/>
            <a:ext cx="2457049" cy="1925686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Integrale visie Eemsdelta\Presentaties\20170228 presentatie managementberaad samenwerken SV\Afbeelding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5" y="4463814"/>
            <a:ext cx="2390619" cy="1860337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:\Integrale visie Eemsdelta\Presentaties\20170228 presentatie managementberaad samenwerken SV\Afbeelding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39" y="4463814"/>
            <a:ext cx="2342214" cy="1860337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Integrale visie Eemsdelta\Presentaties\20170228 presentatie managementberaad samenwerken SV\Afbeelding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95" y="4480581"/>
            <a:ext cx="2501457" cy="1843570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Integrale visie Eemsdelta\Structuurvisie\08) COMMUNICATIE\Fotos en beeldmateriaal\Algemeen foto's voor Structuurvisie\Fabriek op het industrieterrein Oosterhorn Delfzijl C 04-03-20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3" y="1809750"/>
            <a:ext cx="2390582" cy="1926749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619672" y="316327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</a:rPr>
              <a:t>   15 %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Waar liggen de 15 Projecten?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pic>
        <p:nvPicPr>
          <p:cNvPr id="4" name="Picture 18" descr="C:\Users\schenauy\AppData\Local\Temp\Plan-referentie ontwikkelingen SV Eemsmond-Delfzijl nieuw_078664953_C_1\Plan-referentie ontwikkelingen SV Eemsmond-Delfzijl nieuw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" t="2447" r="1856" b="2595"/>
          <a:stretch/>
        </p:blipFill>
        <p:spPr bwMode="auto">
          <a:xfrm>
            <a:off x="540000" y="1412776"/>
            <a:ext cx="8208912" cy="482453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03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Zeven w(</a:t>
            </a:r>
            <a:r>
              <a:rPr lang="nl-NL" sz="2800" b="1" dirty="0" err="1" smtClean="0">
                <a:solidFill>
                  <a:schemeClr val="bg1"/>
                </a:solidFill>
                <a:latin typeface="Arial MT Std Black" pitchFamily="34" charset="0"/>
              </a:rPr>
              <a:t>eetjes</a:t>
            </a:r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)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5130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 	 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Provincie met gemeenten Delfzijl, Eemsmond en Groningen </a:t>
            </a:r>
            <a:r>
              <a:rPr lang="nl-NL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SeaPorts</a:t>
            </a:r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 	 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 Structuurvisie met plan-MER en Passende beoordeling</a:t>
            </a:r>
            <a:endParaRPr lang="nl-N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  	 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Gebied op en rond beide havens</a:t>
            </a:r>
            <a:endParaRPr lang="nl-N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april 2017 vastgesteld; tijdshorizon 2025-2035 </a:t>
            </a:r>
            <a:endParaRPr lang="nl-NL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  </a:t>
            </a:r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estemmingsplanprocedures lopen steeds vast op MER-advies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 	 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 raadpleegbaar document, verder vormvrij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Waartoe	  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 mogelijk maken van 15 grote ontwikkelingen door kaders</a:t>
            </a:r>
          </a:p>
        </p:txBody>
      </p:sp>
    </p:spTree>
    <p:extLst>
      <p:ext uri="{BB962C8B-B14F-4D97-AF65-F5344CB8AC3E}">
        <p14:creationId xmlns:p14="http://schemas.microsoft.com/office/powerpoint/2010/main" val="3038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met pijl 4"/>
          <p:cNvCxnSpPr/>
          <p:nvPr/>
        </p:nvCxnSpPr>
        <p:spPr>
          <a:xfrm flipV="1">
            <a:off x="5580112" y="2273826"/>
            <a:ext cx="0" cy="52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29623" y="476672"/>
            <a:ext cx="8229600" cy="778098"/>
          </a:xfrm>
        </p:spPr>
        <p:txBody>
          <a:bodyPr>
            <a:no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Plannen en </a:t>
            </a:r>
            <a:b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</a:br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Beleidsterreinen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7445" y="1484610"/>
            <a:ext cx="4320480" cy="523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Omgevingsvisie</a:t>
            </a:r>
            <a:endParaRPr lang="nl-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5794176" y="1655222"/>
            <a:ext cx="2932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nl-NL" sz="2800" dirty="0">
              <a:solidFill>
                <a:prstClr val="black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215294" y="2924944"/>
            <a:ext cx="3960344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Structuurvisie</a:t>
            </a:r>
            <a:endParaRPr lang="nl-N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Rechte verbindingslijn met pijl 11"/>
          <p:cNvCxnSpPr/>
          <p:nvPr/>
        </p:nvCxnSpPr>
        <p:spPr>
          <a:xfrm>
            <a:off x="2628503" y="1988840"/>
            <a:ext cx="0" cy="80657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/>
          <p:cNvSpPr/>
          <p:nvPr/>
        </p:nvSpPr>
        <p:spPr>
          <a:xfrm>
            <a:off x="888714" y="5589240"/>
            <a:ext cx="1863825" cy="7200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smtClean="0">
              <a:solidFill>
                <a:schemeClr val="tx1"/>
              </a:solidFill>
            </a:endParaRPr>
          </a:p>
          <a:p>
            <a:pPr algn="ctr"/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Economie</a:t>
            </a:r>
          </a:p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5" name="Ovaal 24"/>
          <p:cNvSpPr/>
          <p:nvPr/>
        </p:nvSpPr>
        <p:spPr>
          <a:xfrm>
            <a:off x="3040918" y="4797152"/>
            <a:ext cx="2304256" cy="100811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Ruimtelijke Ordening</a:t>
            </a:r>
          </a:p>
        </p:txBody>
      </p:sp>
      <p:sp>
        <p:nvSpPr>
          <p:cNvPr id="26" name="Ovaal 25"/>
          <p:cNvSpPr/>
          <p:nvPr/>
        </p:nvSpPr>
        <p:spPr>
          <a:xfrm>
            <a:off x="5734155" y="4337173"/>
            <a:ext cx="1728192" cy="7200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Natuur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al 26"/>
          <p:cNvSpPr/>
          <p:nvPr/>
        </p:nvSpPr>
        <p:spPr>
          <a:xfrm>
            <a:off x="922995" y="4301430"/>
            <a:ext cx="1728192" cy="7200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Milieu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al 27"/>
          <p:cNvSpPr/>
          <p:nvPr/>
        </p:nvSpPr>
        <p:spPr>
          <a:xfrm>
            <a:off x="5734155" y="5589240"/>
            <a:ext cx="2052098" cy="7200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Leefbaar-heid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Rechte verbindingslijn 33"/>
          <p:cNvCxnSpPr/>
          <p:nvPr/>
        </p:nvCxnSpPr>
        <p:spPr>
          <a:xfrm>
            <a:off x="4188110" y="3704891"/>
            <a:ext cx="0" cy="10922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>
            <a:stCxn id="25" idx="3"/>
            <a:endCxn id="22" idx="6"/>
          </p:cNvCxnSpPr>
          <p:nvPr/>
        </p:nvCxnSpPr>
        <p:spPr>
          <a:xfrm flipH="1">
            <a:off x="2752539" y="5657629"/>
            <a:ext cx="625829" cy="2916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>
            <a:stCxn id="25" idx="5"/>
          </p:cNvCxnSpPr>
          <p:nvPr/>
        </p:nvCxnSpPr>
        <p:spPr>
          <a:xfrm>
            <a:off x="5007724" y="5657629"/>
            <a:ext cx="725489" cy="2681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2680878" y="4697213"/>
            <a:ext cx="697490" cy="2475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>
            <a:stCxn id="26" idx="2"/>
          </p:cNvCxnSpPr>
          <p:nvPr/>
        </p:nvCxnSpPr>
        <p:spPr>
          <a:xfrm flipH="1">
            <a:off x="5007724" y="4697213"/>
            <a:ext cx="726431" cy="2475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/>
          <p:cNvSpPr/>
          <p:nvPr/>
        </p:nvSpPr>
        <p:spPr>
          <a:xfrm>
            <a:off x="4896544" y="1504384"/>
            <a:ext cx="4788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Bestemmingsplan</a:t>
            </a:r>
          </a:p>
          <a:p>
            <a:pPr lvl="0">
              <a:spcBef>
                <a:spcPct val="20000"/>
              </a:spcBef>
            </a:pP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Vestigingsbeleid GSP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Omgevingsvisie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pic>
        <p:nvPicPr>
          <p:cNvPr id="4" name="Picture 2" descr="M:\Omgevingsvisie\06) BESLUITVORMINGSFASE\04) HERZIENING Omgevingsvisie\Kaarten strootman\160126 Afwegingskader_provinci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328592" cy="533074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43808" y="0"/>
            <a:ext cx="7848872" cy="1800200"/>
          </a:xfrm>
        </p:spPr>
        <p:txBody>
          <a:bodyPr>
            <a:noAutofit/>
          </a:bodyPr>
          <a:lstStyle/>
          <a:p>
            <a:pPr algn="l"/>
            <a:r>
              <a:rPr lang="nl-NL" sz="3600" b="1" dirty="0" smtClean="0">
                <a:solidFill>
                  <a:schemeClr val="bg1"/>
                </a:solidFill>
                <a:latin typeface="Arial MT Std Black" pitchFamily="34" charset="0"/>
              </a:rPr>
              <a:t> </a:t>
            </a:r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15 Beoordelingsthema’s</a:t>
            </a:r>
            <a:endParaRPr lang="nl-NL" sz="2800" b="1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>
          <a:xfrm>
            <a:off x="467544" y="2213174"/>
            <a:ext cx="4040188" cy="639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 MT Std Black" pitchFamily="34" charset="0"/>
              </a:rPr>
              <a:t>Milieu</a:t>
            </a:r>
          </a:p>
          <a:p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395536" y="2420888"/>
            <a:ext cx="4040188" cy="3951288"/>
          </a:xfrm>
        </p:spPr>
        <p:txBody>
          <a:bodyPr>
            <a:normAutofit/>
          </a:bodyPr>
          <a:lstStyle/>
          <a:p>
            <a:pPr lvl="0"/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Geluid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/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Stilte en duisternis</a:t>
            </a:r>
          </a:p>
          <a:p>
            <a:pPr lvl="0"/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Luchtkwaliteit</a:t>
            </a:r>
          </a:p>
          <a:p>
            <a:pPr lvl="0"/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	</a:t>
            </a:r>
          </a:p>
          <a:p>
            <a:pPr lvl="0"/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Omgevingsveiligheid / externe veiligheid	</a:t>
            </a:r>
          </a:p>
          <a:p>
            <a:pPr lvl="0"/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Bodemkwaliteit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3"/>
          </p:nvPr>
        </p:nvSpPr>
        <p:spPr>
          <a:xfrm>
            <a:off x="4788024" y="2213174"/>
            <a:ext cx="4041775" cy="639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 MT Std Black" pitchFamily="34" charset="0"/>
              </a:rPr>
              <a:t>Overig</a:t>
            </a:r>
          </a:p>
          <a:p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4"/>
          </p:nvPr>
        </p:nvSpPr>
        <p:spPr>
          <a:xfrm>
            <a:off x="4716016" y="2420888"/>
            <a:ext cx="4041775" cy="395128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Natuur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Ruimtelijke kwaliteit </a:t>
            </a:r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bescherming 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landschap 	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Klimaat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Waterveiligheid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Schoon 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voldoende water	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Ondergrond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/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Landbouw	</a:t>
            </a:r>
          </a:p>
          <a:p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(infra), windenergie 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Vestigingsklimaat 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bedrijven	</a:t>
            </a:r>
            <a:endParaRPr lang="nl-N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nl-NL" dirty="0" smtClean="0"/>
              <a:t>	</a:t>
            </a:r>
          </a:p>
          <a:p>
            <a:pPr marL="0" lvl="0" indent="0">
              <a:buNone/>
            </a:pPr>
            <a:r>
              <a:rPr lang="nl-NL" dirty="0"/>
              <a:t>	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/>
          <p:cNvSpPr/>
          <p:nvPr/>
        </p:nvSpPr>
        <p:spPr>
          <a:xfrm>
            <a:off x="2123728" y="3645024"/>
            <a:ext cx="50405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C:\Users\ccx517\AppData\Local\Microsoft\Windows\Temporary Internet Files\Content.Outlook\EBYQBN12\schema2  grietje hofm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4" y="1220900"/>
            <a:ext cx="5452839" cy="5427550"/>
          </a:xfrm>
          <a:prstGeom prst="rect">
            <a:avLst/>
          </a:prstGeom>
          <a:noFill/>
          <a:ln w="31750">
            <a:solidFill>
              <a:srgbClr val="FFC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39" y="332656"/>
            <a:ext cx="8049097" cy="1174626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 smtClean="0">
                <a:solidFill>
                  <a:schemeClr val="bg1"/>
                </a:solidFill>
                <a:latin typeface="Arial MT Std Black" pitchFamily="34" charset="0"/>
              </a:rPr>
              <a:t>Omgeving</a:t>
            </a:r>
            <a:endParaRPr lang="nl-NL" sz="2800" dirty="0">
              <a:solidFill>
                <a:schemeClr val="bg1"/>
              </a:solidFill>
              <a:latin typeface="Arial MT Std Black" pitchFamily="34" charset="0"/>
            </a:endParaRPr>
          </a:p>
        </p:txBody>
      </p:sp>
      <p:sp>
        <p:nvSpPr>
          <p:cNvPr id="8" name="Ovaal 7"/>
          <p:cNvSpPr/>
          <p:nvPr/>
        </p:nvSpPr>
        <p:spPr>
          <a:xfrm>
            <a:off x="2697349" y="3633589"/>
            <a:ext cx="576064" cy="3600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3904692" y="1651298"/>
            <a:ext cx="504056" cy="3600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300736" y="2859410"/>
            <a:ext cx="504056" cy="28803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7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6894</TotalTime>
  <Words>799</Words>
  <Application>Microsoft Office PowerPoint</Application>
  <PresentationFormat>Diavoorstelling (4:3)</PresentationFormat>
  <Paragraphs>195</Paragraphs>
  <Slides>21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Kantoorthema</vt:lpstr>
      <vt:lpstr>3_Kantoorthema</vt:lpstr>
      <vt:lpstr>1_Kantoorthema</vt:lpstr>
      <vt:lpstr>4_Kantoorthema</vt:lpstr>
      <vt:lpstr>Structuurvisie  Eemsmond-Delfzijl</vt:lpstr>
      <vt:lpstr>Waarvan kent u Groningen ?</vt:lpstr>
      <vt:lpstr>Wat gebeurt er in de regio ?</vt:lpstr>
      <vt:lpstr>Waar liggen de 15 Projecten?</vt:lpstr>
      <vt:lpstr>Zeven w(eetjes)</vt:lpstr>
      <vt:lpstr>Plannen en  Beleidsterreinen</vt:lpstr>
      <vt:lpstr>Omgevingsvisie</vt:lpstr>
      <vt:lpstr> 15 Beoordelingsthema’s</vt:lpstr>
      <vt:lpstr>Omgeving</vt:lpstr>
      <vt:lpstr>Uitgangspunten </vt:lpstr>
      <vt:lpstr>Afwegingskader</vt:lpstr>
      <vt:lpstr>Oosterhorn en Eemshaven</vt:lpstr>
      <vt:lpstr>Tips voor besturen</vt:lpstr>
      <vt:lpstr>Omgaan met geurbelangen</vt:lpstr>
      <vt:lpstr>Gronings Geurbeleid</vt:lpstr>
      <vt:lpstr>Huidige situatie&lt;&gt;Geurbeleid</vt:lpstr>
      <vt:lpstr>Ontwikkelruimte na sanering (1)</vt:lpstr>
      <vt:lpstr>Ontwikkelruimte na sanering (2)</vt:lpstr>
      <vt:lpstr>Sanering &amp; strengere norm nieuwe bedrijven (1)</vt:lpstr>
      <vt:lpstr>Sanering &amp; strengere norm nieuwe bedrijven (2)</vt:lpstr>
      <vt:lpstr>Afsluiting</vt:lpstr>
    </vt:vector>
  </TitlesOfParts>
  <Company>Provincie Groningen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ccx517</dc:creator>
  <cp:lastModifiedBy>ccx517</cp:lastModifiedBy>
  <cp:revision>328</cp:revision>
  <cp:lastPrinted>2017-09-11T10:32:15Z</cp:lastPrinted>
  <dcterms:created xsi:type="dcterms:W3CDTF">2015-11-26T08:30:45Z</dcterms:created>
  <dcterms:modified xsi:type="dcterms:W3CDTF">2017-09-26T15:54:08Z</dcterms:modified>
</cp:coreProperties>
</file>